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8" r:id="rId3"/>
    <p:sldId id="259" r:id="rId4"/>
    <p:sldId id="260" r:id="rId5"/>
    <p:sldId id="257" r:id="rId6"/>
    <p:sldId id="263" r:id="rId7"/>
    <p:sldId id="262" r:id="rId8"/>
    <p:sldId id="267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0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4574BB5-57C0-4F6D-B476-64516032C292}" type="datetimeFigureOut">
              <a:rPr lang="en-US" smtClean="0"/>
              <a:pPr/>
              <a:t>12/1/15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0AE9B00-564E-4297-B545-BAC8393457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split orient="vert"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74BB5-57C0-4F6D-B476-64516032C292}" type="datetimeFigureOut">
              <a:rPr lang="en-US" smtClean="0"/>
              <a:pPr/>
              <a:t>12/1/15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E9B00-564E-4297-B545-BAC8393457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split orient="vert"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74BB5-57C0-4F6D-B476-64516032C292}" type="datetimeFigureOut">
              <a:rPr lang="en-US" smtClean="0"/>
              <a:pPr/>
              <a:t>12/1/15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E9B00-564E-4297-B545-BAC8393457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split orient="vert"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4574BB5-57C0-4F6D-B476-64516032C292}" type="datetimeFigureOut">
              <a:rPr lang="en-US" smtClean="0"/>
              <a:pPr/>
              <a:t>12/1/15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0AE9B00-564E-4297-B545-BAC8393457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split orient="vert"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4574BB5-57C0-4F6D-B476-64516032C292}" type="datetimeFigureOut">
              <a:rPr lang="en-US" smtClean="0"/>
              <a:pPr/>
              <a:t>12/1/15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0AE9B00-564E-4297-B545-BAC8393457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split orient="vert"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74BB5-57C0-4F6D-B476-64516032C292}" type="datetimeFigureOut">
              <a:rPr lang="en-US" smtClean="0"/>
              <a:pPr/>
              <a:t>12/1/15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E9B00-564E-4297-B545-BAC8393457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xmlns:p14="http://schemas.microsoft.com/office/powerpoint/2010/main" spd="slow">
    <p:split orient="vert"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74BB5-57C0-4F6D-B476-64516032C292}" type="datetimeFigureOut">
              <a:rPr lang="en-US" smtClean="0"/>
              <a:pPr/>
              <a:t>12/1/15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E9B00-564E-4297-B545-BAC8393457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 spd="slow">
    <p:split orient="vert"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4574BB5-57C0-4F6D-B476-64516032C292}" type="datetimeFigureOut">
              <a:rPr lang="en-US" smtClean="0"/>
              <a:pPr/>
              <a:t>12/1/15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0AE9B00-564E-4297-B545-BAC8393457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split orient="vert"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74BB5-57C0-4F6D-B476-64516032C292}" type="datetimeFigureOut">
              <a:rPr lang="en-US" smtClean="0"/>
              <a:pPr/>
              <a:t>12/1/15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E9B00-564E-4297-B545-BAC8393457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split orient="vert"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4574BB5-57C0-4F6D-B476-64516032C292}" type="datetimeFigureOut">
              <a:rPr lang="en-US" smtClean="0"/>
              <a:pPr/>
              <a:t>12/1/15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0AE9B00-564E-4297-B545-BAC8393457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split orient="vert"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4574BB5-57C0-4F6D-B476-64516032C292}" type="datetimeFigureOut">
              <a:rPr lang="en-US" smtClean="0"/>
              <a:pPr/>
              <a:t>12/1/15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0AE9B00-564E-4297-B545-BAC8393457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split orient="vert" dir="in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4574BB5-57C0-4F6D-B476-64516032C292}" type="datetimeFigureOut">
              <a:rPr lang="en-US" smtClean="0"/>
              <a:pPr/>
              <a:t>12/1/15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0AE9B00-564E-4297-B545-BAC8393457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xmlns:p14="http://schemas.microsoft.com/office/powerpoint/2010/main" spd="slow">
    <p:split orient="vert" dir="in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6200" y="152400"/>
            <a:ext cx="7467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371600" y="2667000"/>
            <a:ext cx="6629400" cy="2209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marR="0" lvl="1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dirty="0" smtClean="0"/>
          </a:p>
          <a:p>
            <a:pPr marL="457200" marR="0" lvl="1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9200" y="2362200"/>
            <a:ext cx="6248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Analyzing Poetry</a:t>
            </a:r>
          </a:p>
          <a:p>
            <a:r>
              <a:rPr lang="en-US" dirty="0" smtClean="0"/>
              <a:t>				</a:t>
            </a:r>
          </a:p>
          <a:p>
            <a:r>
              <a:rPr lang="en-US" dirty="0" smtClean="0"/>
              <a:t>				</a:t>
            </a:r>
            <a:r>
              <a:rPr lang="en-US" dirty="0" smtClean="0"/>
              <a:t>Summerville High </a:t>
            </a:r>
            <a:endParaRPr lang="en-US" dirty="0"/>
          </a:p>
        </p:txBody>
      </p:sp>
      <p:pic>
        <p:nvPicPr>
          <p:cNvPr id="3" name="Picture 2" descr="SummervilleBlockS2013-2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228600"/>
            <a:ext cx="1672683" cy="22860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slow">
    <p:split orient="vert" dir="in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" y="533400"/>
            <a:ext cx="7467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What to notice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when reading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latin typeface="+mj-lt"/>
                <a:ea typeface="+mj-ea"/>
                <a:cs typeface="+mj-cs"/>
              </a:rPr>
              <a:t>- 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and annotating - poetry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latin typeface="+mj-lt"/>
                <a:ea typeface="+mj-ea"/>
                <a:cs typeface="+mj-cs"/>
              </a:rPr>
              <a:t> 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3400" y="1828800"/>
            <a:ext cx="7162800" cy="47975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marR="0" lvl="1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dirty="0" smtClean="0"/>
          </a:p>
          <a:p>
            <a:pPr marL="457200" marR="0" lvl="1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dirty="0" smtClean="0"/>
          </a:p>
          <a:p>
            <a:pPr marL="457200" marR="0" lvl="1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0"/>
            <a:ext cx="1514475" cy="1371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  <a:softEdge rad="127000"/>
          </a:effectLst>
        </p:spPr>
      </p:pic>
      <p:sp>
        <p:nvSpPr>
          <p:cNvPr id="8" name="TextBox 7"/>
          <p:cNvSpPr txBox="1"/>
          <p:nvPr/>
        </p:nvSpPr>
        <p:spPr>
          <a:xfrm>
            <a:off x="685800" y="1752600"/>
            <a:ext cx="7620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Point of view:</a:t>
            </a:r>
            <a:r>
              <a:rPr lang="en-US" sz="2400" dirty="0" smtClean="0"/>
              <a:t> Do not assume the author is the voice of the poem!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What is the point of view?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person, 3</a:t>
            </a:r>
            <a:r>
              <a:rPr lang="en-US" sz="2400" baseline="30000" dirty="0" smtClean="0"/>
              <a:t>rd</a:t>
            </a:r>
            <a:r>
              <a:rPr lang="en-US" sz="2400" dirty="0" smtClean="0"/>
              <a:t>, or 3</a:t>
            </a:r>
            <a:r>
              <a:rPr lang="en-US" sz="2400" baseline="30000" dirty="0" smtClean="0"/>
              <a:t>rd</a:t>
            </a:r>
            <a:r>
              <a:rPr lang="en-US" sz="2400" dirty="0" smtClean="0"/>
              <a:t> omniscient?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What is the demeanor of the speaker?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What may be the motive?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Who is the speaker’s audience? Why?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How does the speaker help reveal the theme of the poem?</a:t>
            </a:r>
            <a:endParaRPr lang="en-US" sz="2400" dirty="0"/>
          </a:p>
        </p:txBody>
      </p:sp>
    </p:spTree>
  </p:cSld>
  <p:clrMapOvr>
    <a:masterClrMapping/>
  </p:clrMapOvr>
  <p:transition xmlns:p14="http://schemas.microsoft.com/office/powerpoint/2010/main" spd="slow">
    <p:split orient="vert" dir="in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52400" y="533400"/>
            <a:ext cx="74676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0"/>
            <a:ext cx="1514475" cy="1371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  <a:softEdge rad="127000"/>
          </a:effec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152400" y="533400"/>
            <a:ext cx="7467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What to notice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when reading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latin typeface="+mj-lt"/>
                <a:ea typeface="+mj-ea"/>
                <a:cs typeface="+mj-cs"/>
              </a:rPr>
              <a:t>- 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and annotating - poetry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latin typeface="+mj-lt"/>
                <a:ea typeface="+mj-ea"/>
                <a:cs typeface="+mj-cs"/>
              </a:rPr>
              <a:t> 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1752600"/>
            <a:ext cx="7620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Purpose:</a:t>
            </a: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What is the occasion? To inform, persuade, entertain, solicit?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What is the author saying about the human condition?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How does this help develop the theme?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Your explanation of the purpose will be the thesis of your essay and should be a complex sentence.</a:t>
            </a:r>
            <a:endParaRPr lang="en-US" sz="2400" dirty="0"/>
          </a:p>
        </p:txBody>
      </p:sp>
    </p:spTree>
  </p:cSld>
  <p:clrMapOvr>
    <a:masterClrMapping/>
  </p:clrMapOvr>
  <p:transition xmlns:p14="http://schemas.microsoft.com/office/powerpoint/2010/main" spd="slow">
    <p:split orient="vert" dir="in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228600"/>
            <a:ext cx="1514475" cy="1371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  <a:softEdge rad="127000"/>
          </a:effec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762000" y="533400"/>
            <a:ext cx="6858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What to notice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when reading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latin typeface="+mj-lt"/>
                <a:ea typeface="+mj-ea"/>
                <a:cs typeface="+mj-cs"/>
              </a:rPr>
              <a:t>- 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and annotating - poetry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latin typeface="+mj-lt"/>
                <a:ea typeface="+mj-ea"/>
                <a:cs typeface="+mj-cs"/>
              </a:rPr>
              <a:t> 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00200" y="1752600"/>
            <a:ext cx="6705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Paraphrase:</a:t>
            </a: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Identify the author and the title (in quotation marks). In your own words, what is happening in this poem? Address any problematic language (challenging words).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Think analysis here! Really analyze the poem, synthesize information from other sources, before paraphrasing it. 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Answer questions before paraphrasing so as not to be completely off the mark here</a:t>
            </a:r>
            <a:r>
              <a:rPr lang="en-US" sz="2400" dirty="0" smtClean="0">
                <a:sym typeface="Wingdings" pitchFamily="2" charset="2"/>
              </a:rPr>
              <a:t></a:t>
            </a:r>
            <a:endParaRPr lang="en-US" sz="2400" dirty="0" smtClean="0"/>
          </a:p>
          <a:p>
            <a:pPr lvl="1"/>
            <a:endParaRPr lang="en-US" sz="2400" dirty="0"/>
          </a:p>
        </p:txBody>
      </p:sp>
    </p:spTree>
  </p:cSld>
  <p:clrMapOvr>
    <a:masterClrMapping/>
  </p:clrMapOvr>
  <p:transition xmlns:p14="http://schemas.microsoft.com/office/powerpoint/2010/main" spd="slow">
    <p:split orient="vert" dir="in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52400" y="533400"/>
            <a:ext cx="7467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What to notice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when reading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latin typeface="+mj-lt"/>
                <a:ea typeface="+mj-ea"/>
                <a:cs typeface="+mj-cs"/>
              </a:rPr>
              <a:t>- 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and annotating - poetry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latin typeface="+mj-lt"/>
                <a:ea typeface="+mj-ea"/>
                <a:cs typeface="+mj-cs"/>
              </a:rPr>
              <a:t> 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1752600"/>
            <a:ext cx="7620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Style:</a:t>
            </a:r>
            <a:r>
              <a:rPr lang="en-US" sz="2400" dirty="0" smtClean="0"/>
              <a:t> 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What devices does the author utilize to create his or her own style? These can be literary or rhetorical devices.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*Ms. </a:t>
            </a:r>
            <a:r>
              <a:rPr lang="en-US" sz="2400" dirty="0" smtClean="0"/>
              <a:t>Diehl’s</a:t>
            </a:r>
            <a:r>
              <a:rPr lang="en-US" sz="2400" dirty="0" smtClean="0"/>
              <a:t> </a:t>
            </a:r>
            <a:r>
              <a:rPr lang="en-US" sz="2400" dirty="0" smtClean="0"/>
              <a:t>advice: Choose 5-7 literary/rhetorical devices and OWN THEM!!!</a:t>
            </a:r>
          </a:p>
          <a:p>
            <a:r>
              <a:rPr lang="en-US" sz="2400" b="1" u="sng" dirty="0" smtClean="0"/>
              <a:t>Structure:</a:t>
            </a:r>
            <a:r>
              <a:rPr lang="en-US" sz="2400" dirty="0" smtClean="0"/>
              <a:t> 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How is the poem structured? As a narrative? In stanzas? Is it a sonnet? What is the rhyme scheme?</a:t>
            </a:r>
          </a:p>
          <a:p>
            <a:pPr lvl="1"/>
            <a:endParaRPr lang="en-US" sz="2400" dirty="0" smtClean="0"/>
          </a:p>
          <a:p>
            <a:r>
              <a:rPr lang="en-US" sz="2400" b="1" dirty="0" smtClean="0"/>
              <a:t>***</a:t>
            </a:r>
            <a:r>
              <a:rPr lang="en-US" sz="2400" dirty="0" smtClean="0"/>
              <a:t>How do the style and structure impact the overall purpose of the poem itself? Always be able to answer this question.</a:t>
            </a:r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</p:txBody>
      </p:sp>
    </p:spTree>
  </p:cSld>
  <p:clrMapOvr>
    <a:masterClrMapping/>
  </p:clrMapOvr>
  <p:transition xmlns:p14="http://schemas.microsoft.com/office/powerpoint/2010/main" spd="slow">
    <p:split orient="vert" dir="in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bldLvl="2"/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52400" y="533400"/>
            <a:ext cx="74676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0"/>
            <a:ext cx="1514475" cy="1371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  <a:softEdge rad="127000"/>
          </a:effec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152400" y="533400"/>
            <a:ext cx="7467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What to notice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when reading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latin typeface="+mj-lt"/>
                <a:ea typeface="+mj-ea"/>
                <a:cs typeface="+mj-cs"/>
              </a:rPr>
              <a:t>- 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and annotating - poetry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latin typeface="+mj-lt"/>
                <a:ea typeface="+mj-ea"/>
                <a:cs typeface="+mj-cs"/>
              </a:rPr>
              <a:t> 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1752600"/>
            <a:ext cx="7620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Shift</a:t>
            </a:r>
            <a:r>
              <a:rPr lang="en-US" sz="2400" b="1" dirty="0" smtClean="0"/>
              <a:t>: Rarely does a poem begin and end the poetic experience in the same place.</a:t>
            </a: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Where is the shift in tone? In mood? In point of view?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How does this impact the theme of the poem?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Does the purpose shift? How does the shift serve the purpose?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Identify and interpret where and why the poet transitions us to a deeper meaning. Watch for key words (but, yet, however, although, etc.) Not stanza divisions, punctuation changes, a change of tone, changes in diction.</a:t>
            </a: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</p:txBody>
      </p:sp>
    </p:spTree>
  </p:cSld>
  <p:clrMapOvr>
    <a:masterClrMapping/>
  </p:clrMapOvr>
  <p:transition xmlns:p14="http://schemas.microsoft.com/office/powerpoint/2010/main" spd="slow">
    <p:split orient="vert" dir="in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52400" y="533400"/>
            <a:ext cx="74676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0"/>
            <a:ext cx="1514475" cy="1371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  <a:softEdge rad="127000"/>
          </a:effec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152400" y="533400"/>
            <a:ext cx="7467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What to notice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when reading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latin typeface="+mj-lt"/>
                <a:ea typeface="+mj-ea"/>
                <a:cs typeface="+mj-cs"/>
              </a:rPr>
              <a:t>- 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and annotating - poetry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latin typeface="+mj-lt"/>
                <a:ea typeface="+mj-ea"/>
                <a:cs typeface="+mj-cs"/>
              </a:rPr>
              <a:t> 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1752600"/>
            <a:ext cx="7620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Tone:</a:t>
            </a:r>
            <a:r>
              <a:rPr lang="en-US" sz="2400" b="1" dirty="0" smtClean="0"/>
              <a:t> Tone is the speaker’s implied emotion towards the subject.</a:t>
            </a: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Consider the following:</a:t>
            </a:r>
          </a:p>
          <a:p>
            <a:pPr lvl="2">
              <a:buFont typeface="Wingdings" pitchFamily="2" charset="2"/>
              <a:buChar char="§"/>
            </a:pPr>
            <a:r>
              <a:rPr lang="en-US" sz="2400" dirty="0" smtClean="0"/>
              <a:t>Sympathetic, ironic, optimistic, cynical, solemn, harsh, provocative, dramatic, etc.</a:t>
            </a:r>
          </a:p>
          <a:p>
            <a:pPr lvl="2">
              <a:buFont typeface="Wingdings" pitchFamily="2" charset="2"/>
              <a:buChar char="§"/>
            </a:pPr>
            <a:r>
              <a:rPr lang="en-US" sz="2400" dirty="0" smtClean="0"/>
              <a:t>How does this tone –which is created mostly through diction and syntax – speak to the overall purpose of the poem?</a:t>
            </a:r>
            <a:endParaRPr lang="en-US" sz="2400" dirty="0"/>
          </a:p>
        </p:txBody>
      </p:sp>
    </p:spTree>
  </p:cSld>
  <p:clrMapOvr>
    <a:masterClrMapping/>
  </p:clrMapOvr>
  <p:transition xmlns:p14="http://schemas.microsoft.com/office/powerpoint/2010/main" spd="slow">
    <p:split orient="vert" dir="in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52400" y="533400"/>
            <a:ext cx="74676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0"/>
            <a:ext cx="1514475" cy="1371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  <a:softEdge rad="127000"/>
          </a:effec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152400" y="533400"/>
            <a:ext cx="7467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What to notice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when reading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latin typeface="+mj-lt"/>
                <a:ea typeface="+mj-ea"/>
                <a:cs typeface="+mj-cs"/>
              </a:rPr>
              <a:t>- 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and annotating - poetry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latin typeface="+mj-lt"/>
                <a:ea typeface="+mj-ea"/>
                <a:cs typeface="+mj-cs"/>
              </a:rPr>
              <a:t> 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1752600"/>
            <a:ext cx="7620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Title:</a:t>
            </a: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How does the title point to the poem?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What does it reveal about the subject? The theme? The purpose? 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85800" y="3352800"/>
            <a:ext cx="7620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Theme:</a:t>
            </a: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After annotating and analyzing each element of the poem, what is the overall message learned from this poem? 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Make sure your theme is not one word; it is instead a statement – a universal message – that can be set apart from the poem and learned from. </a:t>
            </a:r>
            <a:endParaRPr lang="en-US" sz="2400" dirty="0"/>
          </a:p>
        </p:txBody>
      </p:sp>
    </p:spTree>
  </p:cSld>
  <p:clrMapOvr>
    <a:masterClrMapping/>
  </p:clrMapOvr>
  <p:transition xmlns:p14="http://schemas.microsoft.com/office/powerpoint/2010/main" spd="slow">
    <p:split orient="vert" dir="in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52400" y="533400"/>
            <a:ext cx="74676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0"/>
            <a:ext cx="1514475" cy="1371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  <a:softEdge rad="127000"/>
          </a:effec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152400" y="838200"/>
            <a:ext cx="7467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latin typeface="+mj-lt"/>
                <a:ea typeface="+mj-ea"/>
                <a:cs typeface="+mj-cs"/>
              </a:rPr>
              <a:t>Common Universal Themes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latin typeface="+mj-lt"/>
                <a:ea typeface="+mj-ea"/>
                <a:cs typeface="+mj-cs"/>
              </a:rPr>
              <a:t>present in literature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latin typeface="+mj-lt"/>
                <a:ea typeface="+mj-ea"/>
                <a:cs typeface="+mj-cs"/>
              </a:rPr>
              <a:t> 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1981200"/>
            <a:ext cx="7620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*Please note, these are the subjects; the theme stems from these subjects:</a:t>
            </a:r>
          </a:p>
          <a:p>
            <a:pPr lvl="1">
              <a:buFont typeface="Wingdings" pitchFamily="2" charset="2"/>
              <a:buChar char="ü"/>
            </a:pPr>
            <a:r>
              <a:rPr lang="en-US" sz="2000" dirty="0" smtClean="0"/>
              <a:t>Poetic Justice</a:t>
            </a:r>
          </a:p>
          <a:p>
            <a:pPr lvl="1">
              <a:buFont typeface="Wingdings" pitchFamily="2" charset="2"/>
              <a:buChar char="ü"/>
            </a:pPr>
            <a:r>
              <a:rPr lang="en-US" sz="2000" dirty="0" smtClean="0"/>
              <a:t>Forgiveness/Redemption</a:t>
            </a:r>
          </a:p>
          <a:p>
            <a:pPr lvl="1">
              <a:buFont typeface="Wingdings" pitchFamily="2" charset="2"/>
              <a:buChar char="ü"/>
            </a:pPr>
            <a:r>
              <a:rPr lang="en-US" sz="2000" dirty="0" smtClean="0"/>
              <a:t>Sacrifice</a:t>
            </a:r>
          </a:p>
          <a:p>
            <a:pPr lvl="1">
              <a:buFont typeface="Wingdings" pitchFamily="2" charset="2"/>
              <a:buChar char="ü"/>
            </a:pPr>
            <a:r>
              <a:rPr lang="en-US" sz="2000" dirty="0" smtClean="0"/>
              <a:t>Fate vs. free will</a:t>
            </a:r>
          </a:p>
          <a:p>
            <a:pPr lvl="1">
              <a:buFont typeface="Wingdings" pitchFamily="2" charset="2"/>
              <a:buChar char="ü"/>
            </a:pPr>
            <a:r>
              <a:rPr lang="en-US" sz="2000" dirty="0" smtClean="0"/>
              <a:t>Cause and effect</a:t>
            </a:r>
          </a:p>
          <a:p>
            <a:pPr lvl="1">
              <a:buFont typeface="Wingdings" pitchFamily="2" charset="2"/>
              <a:buChar char="ü"/>
            </a:pPr>
            <a:r>
              <a:rPr lang="en-US" sz="2000" dirty="0" smtClean="0"/>
              <a:t>Tension of opposites</a:t>
            </a:r>
          </a:p>
          <a:p>
            <a:pPr lvl="1">
              <a:buFont typeface="Wingdings" pitchFamily="2" charset="2"/>
              <a:buChar char="ü"/>
            </a:pPr>
            <a:r>
              <a:rPr lang="en-US" sz="2000" dirty="0" smtClean="0"/>
              <a:t>Pride vs. humility</a:t>
            </a:r>
          </a:p>
          <a:p>
            <a:pPr lvl="1">
              <a:buFont typeface="Wingdings" pitchFamily="2" charset="2"/>
              <a:buChar char="ü"/>
            </a:pPr>
            <a:r>
              <a:rPr lang="en-US" sz="2000" dirty="0" smtClean="0"/>
              <a:t>Masks</a:t>
            </a:r>
          </a:p>
          <a:p>
            <a:pPr lvl="1">
              <a:buFont typeface="Wingdings" pitchFamily="2" charset="2"/>
              <a:buChar char="ü"/>
            </a:pPr>
            <a:r>
              <a:rPr lang="en-US" sz="2000" dirty="0" smtClean="0"/>
              <a:t>Human nature: good or bad</a:t>
            </a:r>
          </a:p>
          <a:p>
            <a:pPr lvl="1">
              <a:buFont typeface="Wingdings" pitchFamily="2" charset="2"/>
              <a:buChar char="ü"/>
            </a:pPr>
            <a:r>
              <a:rPr lang="en-US" sz="2000" dirty="0" smtClean="0"/>
              <a:t>Death/rebirth</a:t>
            </a:r>
          </a:p>
          <a:p>
            <a:pPr lvl="1">
              <a:buFont typeface="Wingdings" pitchFamily="2" charset="2"/>
              <a:buChar char="ü"/>
            </a:pPr>
            <a:r>
              <a:rPr lang="en-US" sz="2000" dirty="0" smtClean="0"/>
              <a:t>Carpe diem</a:t>
            </a:r>
          </a:p>
          <a:p>
            <a:pPr lvl="1">
              <a:buFont typeface="Wingdings" pitchFamily="2" charset="2"/>
              <a:buChar char="ü"/>
            </a:pPr>
            <a:r>
              <a:rPr lang="en-US" sz="2000" dirty="0" smtClean="0"/>
              <a:t>Passion vs. reason</a:t>
            </a:r>
          </a:p>
          <a:p>
            <a:endParaRPr lang="en-US" sz="2400" dirty="0"/>
          </a:p>
        </p:txBody>
      </p:sp>
    </p:spTree>
  </p:cSld>
  <p:clrMapOvr>
    <a:masterClrMapping/>
  </p:clrMapOvr>
  <p:transition xmlns:p14="http://schemas.microsoft.com/office/powerpoint/2010/main" spd="slow">
    <p:split orient="vert" dir="in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51402</TotalTime>
  <Words>660</Words>
  <Application>Microsoft Macintosh PowerPoint</Application>
  <PresentationFormat>On-screen Show (4:3)</PresentationFormat>
  <Paragraphs>78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Oriel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Subs</dc:creator>
  <cp:lastModifiedBy>Kelley Diehl</cp:lastModifiedBy>
  <cp:revision>35</cp:revision>
  <dcterms:created xsi:type="dcterms:W3CDTF">2012-09-14T14:33:34Z</dcterms:created>
  <dcterms:modified xsi:type="dcterms:W3CDTF">2015-12-01T16:55:46Z</dcterms:modified>
</cp:coreProperties>
</file>