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sldIdLst>
    <p:sldId id="256" r:id="rId2"/>
    <p:sldId id="283" r:id="rId3"/>
    <p:sldId id="257" r:id="rId4"/>
    <p:sldId id="282" r:id="rId5"/>
    <p:sldId id="258" r:id="rId6"/>
    <p:sldId id="259" r:id="rId7"/>
    <p:sldId id="272" r:id="rId8"/>
    <p:sldId id="273" r:id="rId9"/>
    <p:sldId id="260" r:id="rId10"/>
    <p:sldId id="261" r:id="rId11"/>
    <p:sldId id="262" r:id="rId12"/>
    <p:sldId id="275" r:id="rId13"/>
    <p:sldId id="263" r:id="rId14"/>
    <p:sldId id="285" r:id="rId15"/>
    <p:sldId id="280" r:id="rId16"/>
    <p:sldId id="274" r:id="rId17"/>
    <p:sldId id="278" r:id="rId18"/>
    <p:sldId id="276" r:id="rId19"/>
    <p:sldId id="28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83" autoAdjust="0"/>
  </p:normalViewPr>
  <p:slideViewPr>
    <p:cSldViewPr snapToGrid="0" snapToObjects="1">
      <p:cViewPr>
        <p:scale>
          <a:sx n="100" d="100"/>
          <a:sy n="100" d="100"/>
        </p:scale>
        <p:origin x="-1936"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718CE1A-2218-B446-9686-1C1AAC30AB01}" type="datetimeFigureOut">
              <a:rPr lang="en-US" smtClean="0"/>
              <a:t>10/21/15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18CE1A-2218-B446-9686-1C1AAC30AB0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A0676-8EA7-DB41-8819-785565991D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7BA0676-8EA7-DB41-8819-785565991D1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18CE1A-2218-B446-9686-1C1AAC30AB0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18CE1A-2218-B446-9686-1C1AAC30AB01}"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7BA0676-8EA7-DB41-8819-785565991D1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718CE1A-2218-B446-9686-1C1AAC30AB01}" type="datetimeFigureOut">
              <a:rPr lang="en-US" smtClean="0"/>
              <a:t>10/21/15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BA0676-8EA7-DB41-8819-785565991D1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718CE1A-2218-B446-9686-1C1AAC30AB01}"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A0676-8EA7-DB41-8819-785565991D1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718CE1A-2218-B446-9686-1C1AAC30AB01}" type="datetimeFigureOut">
              <a:rPr lang="en-US" smtClean="0"/>
              <a:t>10/21/15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7BA0676-8EA7-DB41-8819-785565991D1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18CE1A-2218-B446-9686-1C1AAC30AB01}" type="datetimeFigureOut">
              <a:rPr lang="en-US" smtClean="0"/>
              <a:t>10/21/15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7BA0676-8EA7-DB41-8819-785565991D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718CE1A-2218-B446-9686-1C1AAC30AB01}" type="datetimeFigureOut">
              <a:rPr lang="en-US" smtClean="0"/>
              <a:t>10/21/15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BA0676-8EA7-DB41-8819-785565991D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718CE1A-2218-B446-9686-1C1AAC30AB01}" type="datetimeFigureOut">
              <a:rPr lang="en-US" smtClean="0"/>
              <a:t>10/21/15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7BA0676-8EA7-DB41-8819-785565991D1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718CE1A-2218-B446-9686-1C1AAC30AB01}" type="datetimeFigureOut">
              <a:rPr lang="en-US" smtClean="0"/>
              <a:t>10/21/15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718CE1A-2218-B446-9686-1C1AAC30AB01}" type="datetimeFigureOut">
              <a:rPr lang="en-US" smtClean="0"/>
              <a:t>10/21/15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BA0676-8EA7-DB41-8819-785565991D1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500" dirty="0" smtClean="0"/>
              <a:t>PRE-AP </a:t>
            </a:r>
            <a:r>
              <a:rPr lang="en-US" sz="2500" dirty="0" smtClean="0"/>
              <a:t>9</a:t>
            </a:r>
            <a:r>
              <a:rPr lang="en-US" sz="2500" baseline="30000" dirty="0" smtClean="0"/>
              <a:t>th</a:t>
            </a:r>
            <a:r>
              <a:rPr lang="en-US" sz="2500" dirty="0" smtClean="0"/>
              <a:t> Grade Curriculum </a:t>
            </a:r>
            <a:endParaRPr lang="en-US" sz="2500" dirty="0"/>
          </a:p>
        </p:txBody>
      </p:sp>
      <p:sp>
        <p:nvSpPr>
          <p:cNvPr id="2" name="Title 1"/>
          <p:cNvSpPr>
            <a:spLocks noGrp="1"/>
          </p:cNvSpPr>
          <p:nvPr>
            <p:ph type="ctrTitle"/>
          </p:nvPr>
        </p:nvSpPr>
        <p:spPr/>
        <p:txBody>
          <a:bodyPr/>
          <a:lstStyle/>
          <a:p>
            <a:r>
              <a:rPr lang="en-US" dirty="0" smtClean="0"/>
              <a:t>Essay Writing</a:t>
            </a:r>
            <a:endParaRPr lang="en-US" dirty="0"/>
          </a:p>
        </p:txBody>
      </p:sp>
    </p:spTree>
    <p:extLst>
      <p:ext uri="{BB962C8B-B14F-4D97-AF65-F5344CB8AC3E}">
        <p14:creationId xmlns:p14="http://schemas.microsoft.com/office/powerpoint/2010/main" val="1434104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Background Information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Now I need 1-2 sentences that describes the context (or background information of the text). </a:t>
            </a:r>
            <a:endParaRPr lang="en-US" dirty="0"/>
          </a:p>
          <a:p>
            <a:endParaRPr lang="en-US" sz="3600" dirty="0" smtClean="0"/>
          </a:p>
          <a:p>
            <a:r>
              <a:rPr lang="en-US" sz="3600" dirty="0"/>
              <a:t>In Charlotte Gilman’s classic 1899 tale, “The Yellow Wallpaper” the reader is introduced to a sensitive and self-proclaimed ill character, a nameless narrator, who is overly-intrigued with her surroundings, and more specifically, the wallpaper in the room she is summoned to stay in all summer.</a:t>
            </a:r>
          </a:p>
        </p:txBody>
      </p:sp>
    </p:spTree>
    <p:extLst>
      <p:ext uri="{BB962C8B-B14F-4D97-AF65-F5344CB8AC3E}">
        <p14:creationId xmlns:p14="http://schemas.microsoft.com/office/powerpoint/2010/main" val="2883089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sz="quarter" idx="1"/>
          </p:nvPr>
        </p:nvSpPr>
        <p:spPr>
          <a:xfrm>
            <a:off x="838200" y="1652432"/>
            <a:ext cx="7467600" cy="3951337"/>
          </a:xfrm>
        </p:spPr>
        <p:txBody>
          <a:bodyPr>
            <a:noAutofit/>
          </a:bodyPr>
          <a:lstStyle/>
          <a:p>
            <a:r>
              <a:rPr lang="en-US" sz="3600" dirty="0" smtClean="0"/>
              <a:t>The heart of your essay! </a:t>
            </a:r>
            <a:endParaRPr lang="en-US" sz="3600" dirty="0"/>
          </a:p>
          <a:p>
            <a:r>
              <a:rPr lang="en-US" sz="3600" dirty="0" smtClean="0"/>
              <a:t>Should be the last sentence of your introductory paragraph.</a:t>
            </a:r>
          </a:p>
          <a:p>
            <a:r>
              <a:rPr lang="en-US" sz="3600" dirty="0" smtClean="0"/>
              <a:t>Please </a:t>
            </a:r>
            <a:r>
              <a:rPr lang="en-US" sz="3600" b="1" dirty="0" smtClean="0"/>
              <a:t>bold</a:t>
            </a:r>
            <a:r>
              <a:rPr lang="en-US" sz="3600" dirty="0" smtClean="0"/>
              <a:t> your thesis statement. </a:t>
            </a:r>
          </a:p>
          <a:p>
            <a:r>
              <a:rPr lang="en-US" sz="3600" dirty="0" smtClean="0"/>
              <a:t>Challenge yourself to only allude to the certain devices (2) and the (1) element ( tone) and lastly, the thematic idea. </a:t>
            </a:r>
            <a:endParaRPr lang="en-US" sz="3600" dirty="0"/>
          </a:p>
        </p:txBody>
      </p:sp>
    </p:spTree>
    <p:extLst>
      <p:ext uri="{BB962C8B-B14F-4D97-AF65-F5344CB8AC3E}">
        <p14:creationId xmlns:p14="http://schemas.microsoft.com/office/powerpoint/2010/main" val="1718371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 for Introduction</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6000" dirty="0" smtClean="0"/>
              <a:t>Grabber + Commentary + Context + Thesis – 4 sentences minimum . </a:t>
            </a:r>
            <a:endParaRPr lang="en-US" sz="6000" dirty="0"/>
          </a:p>
        </p:txBody>
      </p:sp>
    </p:spTree>
    <p:extLst>
      <p:ext uri="{BB962C8B-B14F-4D97-AF65-F5344CB8AC3E}">
        <p14:creationId xmlns:p14="http://schemas.microsoft.com/office/powerpoint/2010/main" val="497316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553698"/>
            <a:ext cx="8041440" cy="1442674"/>
          </a:xfrm>
        </p:spPr>
        <p:txBody>
          <a:bodyPr/>
          <a:lstStyle/>
          <a:p>
            <a:r>
              <a:rPr lang="en-US" dirty="0" smtClean="0"/>
              <a:t>Body Paragraph Format</a:t>
            </a:r>
            <a:endParaRPr lang="en-US" dirty="0"/>
          </a:p>
        </p:txBody>
      </p:sp>
      <p:sp>
        <p:nvSpPr>
          <p:cNvPr id="3" name="Content Placeholder 2"/>
          <p:cNvSpPr>
            <a:spLocks noGrp="1"/>
          </p:cNvSpPr>
          <p:nvPr>
            <p:ph sz="quarter" idx="1"/>
          </p:nvPr>
        </p:nvSpPr>
        <p:spPr>
          <a:xfrm>
            <a:off x="232426" y="1360828"/>
            <a:ext cx="8360294" cy="5192670"/>
          </a:xfrm>
        </p:spPr>
        <p:txBody>
          <a:bodyPr>
            <a:normAutofit fontScale="85000" lnSpcReduction="20000"/>
          </a:bodyPr>
          <a:lstStyle/>
          <a:p>
            <a:r>
              <a:rPr lang="en-US" dirty="0" smtClean="0"/>
              <a:t>Topic Sentence – introduce your reader to the paragraph – a sentence that also alludes to the device you are focusing on would be appropriate.</a:t>
            </a:r>
          </a:p>
          <a:p>
            <a:r>
              <a:rPr lang="en-US" dirty="0" smtClean="0"/>
              <a:t>Context – background information on the quote you are about to use as evidence.</a:t>
            </a:r>
          </a:p>
          <a:p>
            <a:r>
              <a:rPr lang="en-US" dirty="0" smtClean="0"/>
              <a:t>Concrete detail with proper lead in and citation.</a:t>
            </a:r>
          </a:p>
          <a:p>
            <a:r>
              <a:rPr lang="en-US" dirty="0" smtClean="0"/>
              <a:t>Commentary (analysis) X3. </a:t>
            </a:r>
          </a:p>
          <a:p>
            <a:r>
              <a:rPr lang="en-US" dirty="0" smtClean="0"/>
              <a:t>Concluding sentence.</a:t>
            </a:r>
          </a:p>
          <a:p>
            <a:endParaRPr lang="en-US" dirty="0"/>
          </a:p>
          <a:p>
            <a:r>
              <a:rPr lang="en-US" dirty="0" smtClean="0"/>
              <a:t>7-Sentence Body Paragraphs --- two body paragraphs required. One for each device.</a:t>
            </a:r>
          </a:p>
          <a:p>
            <a:endParaRPr lang="en-US" dirty="0"/>
          </a:p>
          <a:p>
            <a:r>
              <a:rPr lang="en-US" dirty="0" smtClean="0"/>
              <a:t>For this essay, I am only requiring ONE concrete detail per paragraph. Meaning, it should be a STRONG quote and it should be satiated with analysis. </a:t>
            </a:r>
          </a:p>
        </p:txBody>
      </p:sp>
    </p:spTree>
    <p:extLst>
      <p:ext uri="{BB962C8B-B14F-4D97-AF65-F5344CB8AC3E}">
        <p14:creationId xmlns:p14="http://schemas.microsoft.com/office/powerpoint/2010/main" val="25714459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Commentary/Analysis </a:t>
            </a:r>
            <a:r>
              <a:rPr lang="en-US" dirty="0" smtClean="0"/>
              <a:t>X3</a:t>
            </a:r>
            <a:endParaRPr lang="en-US" dirty="0"/>
          </a:p>
        </p:txBody>
      </p:sp>
      <p:sp>
        <p:nvSpPr>
          <p:cNvPr id="3" name="Content Placeholder 2"/>
          <p:cNvSpPr>
            <a:spLocks noGrp="1"/>
          </p:cNvSpPr>
          <p:nvPr>
            <p:ph sz="quarter" idx="1"/>
          </p:nvPr>
        </p:nvSpPr>
        <p:spPr/>
        <p:txBody>
          <a:bodyPr/>
          <a:lstStyle/>
          <a:p>
            <a:r>
              <a:rPr lang="en-US" sz="3500" dirty="0" smtClean="0"/>
              <a:t>Ideas on what three sentences of analysis should look like?</a:t>
            </a:r>
          </a:p>
          <a:p>
            <a:pPr marL="514350" indent="-514350">
              <a:buFont typeface="+mj-lt"/>
              <a:buAutoNum type="arabicPeriod"/>
            </a:pPr>
            <a:r>
              <a:rPr lang="en-US" dirty="0" smtClean="0"/>
              <a:t>Describe how the author used the device. How did she use this device in her writing? how did it shape her style?</a:t>
            </a:r>
          </a:p>
          <a:p>
            <a:pPr marL="514350" indent="-514350">
              <a:buFont typeface="+mj-lt"/>
              <a:buAutoNum type="arabicPeriod"/>
            </a:pPr>
            <a:r>
              <a:rPr lang="en-US" dirty="0" smtClean="0"/>
              <a:t>How did this device shape her tone? How did the fragments or the syntax help shape this tone?</a:t>
            </a:r>
          </a:p>
          <a:p>
            <a:pPr marL="514350" indent="-514350">
              <a:buFont typeface="+mj-lt"/>
              <a:buAutoNum type="arabicPeriod"/>
            </a:pPr>
            <a:r>
              <a:rPr lang="en-US" dirty="0" smtClean="0"/>
              <a:t>How do these two combined, device + tone = the thematic idea? </a:t>
            </a:r>
            <a:endParaRPr lang="en-US" dirty="0"/>
          </a:p>
        </p:txBody>
      </p:sp>
    </p:spTree>
    <p:extLst>
      <p:ext uri="{BB962C8B-B14F-4D97-AF65-F5344CB8AC3E}">
        <p14:creationId xmlns:p14="http://schemas.microsoft.com/office/powerpoint/2010/main" val="2710074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Conclusion Model </a:t>
            </a:r>
            <a:endParaRPr lang="en-US" dirty="0"/>
          </a:p>
        </p:txBody>
      </p:sp>
      <p:sp>
        <p:nvSpPr>
          <p:cNvPr id="23" name="Line 24"/>
          <p:cNvSpPr>
            <a:spLocks noChangeShapeType="1"/>
          </p:cNvSpPr>
          <p:nvPr/>
        </p:nvSpPr>
        <p:spPr bwMode="auto">
          <a:xfrm>
            <a:off x="4648200" y="1578768"/>
            <a:ext cx="2895600" cy="434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8"/>
          <p:cNvSpPr>
            <a:spLocks noChangeShapeType="1"/>
          </p:cNvSpPr>
          <p:nvPr/>
        </p:nvSpPr>
        <p:spPr bwMode="auto">
          <a:xfrm>
            <a:off x="6096000" y="2931775"/>
            <a:ext cx="1524000" cy="2286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Text Box 29"/>
          <p:cNvSpPr txBox="1">
            <a:spLocks noChangeArrowheads="1"/>
          </p:cNvSpPr>
          <p:nvPr/>
        </p:nvSpPr>
        <p:spPr bwMode="auto">
          <a:xfrm>
            <a:off x="5562600" y="1807368"/>
            <a:ext cx="12954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b="1" dirty="0">
                <a:latin typeface="Book Antiqua" charset="0"/>
              </a:rPr>
              <a:t>Specific:</a:t>
            </a:r>
          </a:p>
          <a:p>
            <a:pPr algn="ctr" eaLnBrk="1" hangingPunct="1">
              <a:spcBef>
                <a:spcPct val="50000"/>
              </a:spcBef>
            </a:pPr>
            <a:r>
              <a:rPr lang="en-US" b="1" dirty="0">
                <a:latin typeface="Book Antiqua" charset="0"/>
              </a:rPr>
              <a:t>Thesis/Claim</a:t>
            </a:r>
          </a:p>
        </p:txBody>
      </p:sp>
      <p:sp>
        <p:nvSpPr>
          <p:cNvPr id="26" name="Text Box 30"/>
          <p:cNvSpPr txBox="1">
            <a:spLocks noChangeArrowheads="1"/>
          </p:cNvSpPr>
          <p:nvPr/>
        </p:nvSpPr>
        <p:spPr bwMode="auto">
          <a:xfrm>
            <a:off x="2743200" y="4582318"/>
            <a:ext cx="3886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a:latin typeface="Book Antiqua" charset="0"/>
              </a:rPr>
              <a:t>3rd sentence: </a:t>
            </a:r>
            <a:r>
              <a:rPr lang="en-US" sz="1400" dirty="0">
                <a:latin typeface="Book Antiqua" charset="0"/>
              </a:rPr>
              <a:t>Tie the thesis back to the universal hook. Make the reader think! YOUR IDEA IS CRITICAL</a:t>
            </a:r>
          </a:p>
        </p:txBody>
      </p:sp>
      <p:sp>
        <p:nvSpPr>
          <p:cNvPr id="27" name="Text Box 31"/>
          <p:cNvSpPr txBox="1">
            <a:spLocks noChangeArrowheads="1"/>
          </p:cNvSpPr>
          <p:nvPr/>
        </p:nvSpPr>
        <p:spPr bwMode="auto">
          <a:xfrm>
            <a:off x="2209800" y="5268118"/>
            <a:ext cx="502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a:latin typeface="Book Antiqua" charset="0"/>
              </a:rPr>
              <a:t>4th sentence: </a:t>
            </a:r>
            <a:r>
              <a:rPr lang="en-US" sz="1400" dirty="0">
                <a:latin typeface="Book Antiqua" charset="0"/>
              </a:rPr>
              <a:t>End with a call to action. Now that you have presented all of this information, what do you want the reader to do with it?</a:t>
            </a:r>
          </a:p>
        </p:txBody>
      </p:sp>
      <p:sp>
        <p:nvSpPr>
          <p:cNvPr id="28" name="Text Box 32"/>
          <p:cNvSpPr txBox="1">
            <a:spLocks noChangeArrowheads="1"/>
          </p:cNvSpPr>
          <p:nvPr/>
        </p:nvSpPr>
        <p:spPr bwMode="auto">
          <a:xfrm>
            <a:off x="3276600" y="3636168"/>
            <a:ext cx="2667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a:latin typeface="Book Antiqua" charset="0"/>
              </a:rPr>
              <a:t>2nd sentence: </a:t>
            </a:r>
            <a:r>
              <a:rPr lang="en-US" sz="1400" dirty="0">
                <a:latin typeface="Book Antiqua" charset="0"/>
              </a:rPr>
              <a:t>Expand on the thesis by reiterating the two reasons used to support your argument</a:t>
            </a:r>
          </a:p>
        </p:txBody>
      </p:sp>
      <p:sp>
        <p:nvSpPr>
          <p:cNvPr id="29" name="Text Box 33"/>
          <p:cNvSpPr txBox="1">
            <a:spLocks noChangeArrowheads="1"/>
          </p:cNvSpPr>
          <p:nvPr/>
        </p:nvSpPr>
        <p:spPr bwMode="auto">
          <a:xfrm>
            <a:off x="3962400" y="2264568"/>
            <a:ext cx="15240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a:latin typeface="Book Antiqua" charset="0"/>
              </a:rPr>
              <a:t>1st sentence: Echoed Thesis</a:t>
            </a:r>
            <a:endParaRPr lang="en-US" sz="1400" dirty="0">
              <a:latin typeface="Book Antiqua" charset="0"/>
            </a:endParaRPr>
          </a:p>
          <a:p>
            <a:pPr algn="ctr" eaLnBrk="1" hangingPunct="1">
              <a:spcBef>
                <a:spcPct val="50000"/>
              </a:spcBef>
            </a:pPr>
            <a:r>
              <a:rPr lang="en-US" sz="1400" dirty="0">
                <a:latin typeface="Book Antiqua" charset="0"/>
              </a:rPr>
              <a:t>Further illuminates your main argument</a:t>
            </a:r>
          </a:p>
        </p:txBody>
      </p:sp>
      <p:sp>
        <p:nvSpPr>
          <p:cNvPr id="30" name="Line 25"/>
          <p:cNvSpPr>
            <a:spLocks noChangeShapeType="1"/>
          </p:cNvSpPr>
          <p:nvPr/>
        </p:nvSpPr>
        <p:spPr bwMode="auto">
          <a:xfrm flipH="1">
            <a:off x="1752600" y="1578768"/>
            <a:ext cx="2895600" cy="434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Text Box 27"/>
          <p:cNvSpPr txBox="1">
            <a:spLocks noChangeArrowheads="1"/>
          </p:cNvSpPr>
          <p:nvPr/>
        </p:nvSpPr>
        <p:spPr bwMode="auto">
          <a:xfrm>
            <a:off x="7620000" y="4781668"/>
            <a:ext cx="1295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b="1" dirty="0">
                <a:latin typeface="Book Antiqua" charset="0"/>
              </a:rPr>
              <a:t>Broad: Universal Idea about the Subject</a:t>
            </a:r>
          </a:p>
        </p:txBody>
      </p:sp>
      <p:sp>
        <p:nvSpPr>
          <p:cNvPr id="35" name="Line 26"/>
          <p:cNvSpPr>
            <a:spLocks noChangeShapeType="1"/>
          </p:cNvSpPr>
          <p:nvPr/>
        </p:nvSpPr>
        <p:spPr bwMode="auto">
          <a:xfrm>
            <a:off x="1752600" y="5936563"/>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26"/>
          <p:cNvSpPr>
            <a:spLocks noChangeShapeType="1"/>
          </p:cNvSpPr>
          <p:nvPr/>
        </p:nvSpPr>
        <p:spPr bwMode="auto">
          <a:xfrm>
            <a:off x="609600" y="73914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26"/>
          <p:cNvSpPr>
            <a:spLocks noChangeShapeType="1"/>
          </p:cNvSpPr>
          <p:nvPr/>
        </p:nvSpPr>
        <p:spPr bwMode="auto">
          <a:xfrm>
            <a:off x="762000" y="75438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26"/>
          <p:cNvSpPr>
            <a:spLocks noChangeShapeType="1"/>
          </p:cNvSpPr>
          <p:nvPr/>
        </p:nvSpPr>
        <p:spPr bwMode="auto">
          <a:xfrm>
            <a:off x="914400" y="7696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26"/>
          <p:cNvSpPr>
            <a:spLocks noChangeShapeType="1"/>
          </p:cNvSpPr>
          <p:nvPr/>
        </p:nvSpPr>
        <p:spPr bwMode="auto">
          <a:xfrm>
            <a:off x="1066800" y="78486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26"/>
          <p:cNvSpPr>
            <a:spLocks noChangeShapeType="1"/>
          </p:cNvSpPr>
          <p:nvPr/>
        </p:nvSpPr>
        <p:spPr bwMode="auto">
          <a:xfrm>
            <a:off x="1219200" y="80010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73270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arn(inVertical)">
                                      <p:cBhvr>
                                        <p:cTn id="12" dur="500"/>
                                        <p:tgtEl>
                                          <p:spTgt spid="30"/>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arn(inVertical)">
                                      <p:cBhvr>
                                        <p:cTn id="15" dur="500"/>
                                        <p:tgtEl>
                                          <p:spTgt spid="2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barn(inVertical)">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barn(inVertical)">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arn(inVertical)">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barn(inVertical)">
                                      <p:cBhvr>
                                        <p:cTn id="33" dur="5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barn(inVertical)">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barn(inVertical)">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arn(inVertical)">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barn(inVertical)">
                                      <p:cBhvr>
                                        <p:cTn id="5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animBg="1"/>
      <p:bldP spid="25" grpId="0"/>
      <p:bldP spid="26" grpId="0"/>
      <p:bldP spid="27" grpId="0"/>
      <p:bldP spid="28" grpId="0"/>
      <p:bldP spid="29" grpId="0"/>
      <p:bldP spid="30" grpId="0" animBg="1"/>
      <p:bldP spid="34" grpId="0"/>
      <p:bldP spid="3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132" y="-384862"/>
            <a:ext cx="8041440" cy="1442674"/>
          </a:xfrm>
        </p:spPr>
        <p:txBody>
          <a:bodyPr/>
          <a:lstStyle/>
          <a:p>
            <a:r>
              <a:rPr lang="en-US" dirty="0" smtClean="0"/>
              <a:t>REMINDERS:</a:t>
            </a:r>
            <a:endParaRPr lang="en-US" dirty="0"/>
          </a:p>
        </p:txBody>
      </p:sp>
      <p:sp>
        <p:nvSpPr>
          <p:cNvPr id="3" name="Content Placeholder 2"/>
          <p:cNvSpPr>
            <a:spLocks noGrp="1"/>
          </p:cNvSpPr>
          <p:nvPr>
            <p:ph sz="quarter" idx="1"/>
          </p:nvPr>
        </p:nvSpPr>
        <p:spPr>
          <a:xfrm>
            <a:off x="0" y="1528096"/>
            <a:ext cx="8662139" cy="5329904"/>
          </a:xfrm>
        </p:spPr>
        <p:txBody>
          <a:bodyPr>
            <a:noAutofit/>
          </a:bodyPr>
          <a:lstStyle/>
          <a:p>
            <a:r>
              <a:rPr lang="en-US" sz="3400" dirty="0" smtClean="0"/>
              <a:t>Refrain from using any personal pronouns (remove all I, me, you, us, we, </a:t>
            </a:r>
            <a:r>
              <a:rPr lang="en-US" sz="3400" dirty="0" err="1" smtClean="0"/>
              <a:t>etc</a:t>
            </a:r>
            <a:r>
              <a:rPr lang="en-US" sz="3400" dirty="0" smtClean="0"/>
              <a:t>).</a:t>
            </a:r>
          </a:p>
          <a:p>
            <a:r>
              <a:rPr lang="en-US" sz="3400" dirty="0" smtClean="0"/>
              <a:t>Remove all contractions from your writing.</a:t>
            </a:r>
          </a:p>
          <a:p>
            <a:r>
              <a:rPr lang="en-US" sz="3400" dirty="0" smtClean="0"/>
              <a:t>Literary Analysis and Stylistic Analysis (this essay) is all in present tense.</a:t>
            </a:r>
          </a:p>
          <a:p>
            <a:r>
              <a:rPr lang="en-US" sz="3400" dirty="0" smtClean="0"/>
              <a:t>IF you chose to use a quote that includes a personal pronoun, you must remove it and replace a third person pronoun in brackets.</a:t>
            </a:r>
          </a:p>
        </p:txBody>
      </p:sp>
    </p:spTree>
    <p:extLst>
      <p:ext uri="{BB962C8B-B14F-4D97-AF65-F5344CB8AC3E}">
        <p14:creationId xmlns:p14="http://schemas.microsoft.com/office/powerpoint/2010/main" val="1883725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340207"/>
            <a:ext cx="8041440" cy="1442674"/>
          </a:xfrm>
        </p:spPr>
        <p:txBody>
          <a:bodyPr/>
          <a:lstStyle/>
          <a:p>
            <a:r>
              <a:rPr lang="en-US" dirty="0" smtClean="0"/>
              <a:t>Brackets [     ]</a:t>
            </a:r>
            <a:endParaRPr lang="en-US" dirty="0"/>
          </a:p>
        </p:txBody>
      </p:sp>
      <p:sp>
        <p:nvSpPr>
          <p:cNvPr id="3" name="Content Placeholder 2"/>
          <p:cNvSpPr>
            <a:spLocks noGrp="1"/>
          </p:cNvSpPr>
          <p:nvPr>
            <p:ph sz="quarter" idx="1"/>
          </p:nvPr>
        </p:nvSpPr>
        <p:spPr>
          <a:xfrm>
            <a:off x="294785" y="1369331"/>
            <a:ext cx="8571437" cy="5216503"/>
          </a:xfrm>
        </p:spPr>
        <p:txBody>
          <a:bodyPr>
            <a:normAutofit fontScale="92500" lnSpcReduction="20000"/>
          </a:bodyPr>
          <a:lstStyle/>
          <a:p>
            <a:r>
              <a:rPr lang="en-US" dirty="0" smtClean="0"/>
              <a:t>The two main purposes of using brackets:</a:t>
            </a:r>
          </a:p>
          <a:p>
            <a:r>
              <a:rPr lang="en-US" dirty="0" smtClean="0"/>
              <a:t>1.  To remove personal pronouns from a quote.</a:t>
            </a:r>
          </a:p>
          <a:p>
            <a:r>
              <a:rPr lang="en-US" dirty="0" smtClean="0"/>
              <a:t>2. To clarify something for the reader = if the quote started with “I” instead, you may want to start with </a:t>
            </a:r>
          </a:p>
          <a:p>
            <a:r>
              <a:rPr lang="en-US" dirty="0" smtClean="0"/>
              <a:t>“[She]… or [The narrator]…</a:t>
            </a:r>
            <a:endParaRPr lang="en-US" dirty="0"/>
          </a:p>
          <a:p>
            <a:r>
              <a:rPr lang="en-US" dirty="0" smtClean="0"/>
              <a:t>If </a:t>
            </a:r>
            <a:r>
              <a:rPr lang="en-US" dirty="0"/>
              <a:t>the quote states, </a:t>
            </a:r>
            <a:r>
              <a:rPr lang="en-US" dirty="0" smtClean="0"/>
              <a:t>“Dear John! He loves me dearly, and he hates to have </a:t>
            </a:r>
            <a:r>
              <a:rPr lang="en-US" b="1" dirty="0" smtClean="0"/>
              <a:t>me</a:t>
            </a:r>
            <a:r>
              <a:rPr lang="en-US" dirty="0" smtClean="0"/>
              <a:t> sick.</a:t>
            </a:r>
            <a:r>
              <a:rPr lang="en-US" b="1" dirty="0" smtClean="0"/>
              <a:t> I </a:t>
            </a:r>
            <a:r>
              <a:rPr lang="en-US" dirty="0" smtClean="0"/>
              <a:t>tried to have a real earnest talk with him the other day, and tell him how</a:t>
            </a:r>
            <a:r>
              <a:rPr lang="en-US" b="1" dirty="0" smtClean="0"/>
              <a:t> I </a:t>
            </a:r>
            <a:r>
              <a:rPr lang="en-US" dirty="0" smtClean="0"/>
              <a:t>wish he would let </a:t>
            </a:r>
            <a:r>
              <a:rPr lang="en-US" b="1" dirty="0" smtClean="0"/>
              <a:t>me</a:t>
            </a:r>
            <a:r>
              <a:rPr lang="en-US" dirty="0" smtClean="0"/>
              <a:t> go and make a visit to cousin Henry and Julia” (Gilman </a:t>
            </a:r>
            <a:r>
              <a:rPr lang="en-US" dirty="0"/>
              <a:t>1). </a:t>
            </a:r>
          </a:p>
          <a:p>
            <a:r>
              <a:rPr lang="en-US" dirty="0"/>
              <a:t>You would rewrite it such as this</a:t>
            </a:r>
            <a:r>
              <a:rPr lang="en-US" dirty="0" smtClean="0"/>
              <a:t>: “</a:t>
            </a:r>
            <a:r>
              <a:rPr lang="en-US" dirty="0"/>
              <a:t>Dear John! He loves </a:t>
            </a:r>
            <a:r>
              <a:rPr lang="en-US" dirty="0" smtClean="0"/>
              <a:t>[her] </a:t>
            </a:r>
            <a:r>
              <a:rPr lang="en-US" dirty="0"/>
              <a:t>dearly, and he hates to have </a:t>
            </a:r>
            <a:r>
              <a:rPr lang="en-US" b="1" dirty="0" smtClean="0"/>
              <a:t>[her]</a:t>
            </a:r>
            <a:r>
              <a:rPr lang="en-US" dirty="0" smtClean="0"/>
              <a:t> </a:t>
            </a:r>
            <a:r>
              <a:rPr lang="en-US" dirty="0"/>
              <a:t>sick.</a:t>
            </a:r>
            <a:r>
              <a:rPr lang="en-US" b="1" dirty="0"/>
              <a:t> </a:t>
            </a:r>
            <a:r>
              <a:rPr lang="en-US" b="1" dirty="0" smtClean="0"/>
              <a:t>[She] </a:t>
            </a:r>
            <a:r>
              <a:rPr lang="en-US" dirty="0"/>
              <a:t>tried to have a real earnest talk with him the other day, and tell him how</a:t>
            </a:r>
            <a:r>
              <a:rPr lang="en-US" b="1" dirty="0"/>
              <a:t> </a:t>
            </a:r>
            <a:r>
              <a:rPr lang="en-US" b="1" dirty="0" smtClean="0"/>
              <a:t>[she] </a:t>
            </a:r>
            <a:r>
              <a:rPr lang="en-US" dirty="0"/>
              <a:t>wish he would let </a:t>
            </a:r>
            <a:r>
              <a:rPr lang="en-US" b="1" dirty="0" smtClean="0"/>
              <a:t>[her]</a:t>
            </a:r>
            <a:r>
              <a:rPr lang="en-US" dirty="0" smtClean="0"/>
              <a:t> </a:t>
            </a:r>
            <a:r>
              <a:rPr lang="en-US" dirty="0"/>
              <a:t>go and make a visit to cousin Henry and Julia” (Gilman 1)</a:t>
            </a:r>
            <a:endParaRPr lang="en-US" dirty="0" smtClean="0"/>
          </a:p>
        </p:txBody>
      </p:sp>
    </p:spTree>
    <p:extLst>
      <p:ext uri="{BB962C8B-B14F-4D97-AF65-F5344CB8AC3E}">
        <p14:creationId xmlns:p14="http://schemas.microsoft.com/office/powerpoint/2010/main" val="36475875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630615"/>
            <a:ext cx="8041440" cy="1442674"/>
          </a:xfrm>
        </p:spPr>
        <p:txBody>
          <a:bodyPr/>
          <a:lstStyle/>
          <a:p>
            <a:r>
              <a:rPr lang="en-US" dirty="0" smtClean="0"/>
              <a:t>Citations </a:t>
            </a:r>
            <a:endParaRPr lang="en-US" dirty="0"/>
          </a:p>
        </p:txBody>
      </p:sp>
      <p:sp>
        <p:nvSpPr>
          <p:cNvPr id="3" name="Content Placeholder 2"/>
          <p:cNvSpPr>
            <a:spLocks noGrp="1"/>
          </p:cNvSpPr>
          <p:nvPr>
            <p:ph sz="quarter" idx="1"/>
          </p:nvPr>
        </p:nvSpPr>
        <p:spPr>
          <a:xfrm>
            <a:off x="340136" y="1111342"/>
            <a:ext cx="8252584" cy="5397946"/>
          </a:xfrm>
        </p:spPr>
        <p:txBody>
          <a:bodyPr>
            <a:noAutofit/>
          </a:bodyPr>
          <a:lstStyle/>
          <a:p>
            <a:r>
              <a:rPr lang="en-US" sz="2700" dirty="0" smtClean="0"/>
              <a:t>Here is the rule of thumb: IF you have already introduced the reader to the author (which you should have in your introduction, you can JUST cite the page number if that is the ONLY story you are discussing in your paper. </a:t>
            </a:r>
            <a:endParaRPr lang="en-US" sz="2700" dirty="0"/>
          </a:p>
          <a:p>
            <a:r>
              <a:rPr lang="en-US" sz="2700" dirty="0" smtClean="0"/>
              <a:t>After the quote you should use a parenthetical citation that would look like this “……………..quote…….” (3). </a:t>
            </a:r>
          </a:p>
          <a:p>
            <a:r>
              <a:rPr lang="en-US" sz="2700" dirty="0" smtClean="0"/>
              <a:t>Please note there is NOT a period after the sentence, the quote marks will show where the cited information ends, and the parenthetical citation tell your reader where the quote is derived from.</a:t>
            </a:r>
            <a:endParaRPr lang="en-US" sz="2700" dirty="0"/>
          </a:p>
        </p:txBody>
      </p:sp>
    </p:spTree>
    <p:extLst>
      <p:ext uri="{BB962C8B-B14F-4D97-AF65-F5344CB8AC3E}">
        <p14:creationId xmlns:p14="http://schemas.microsoft.com/office/powerpoint/2010/main" val="22532688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3289300"/>
            <a:ext cx="8534400" cy="758952"/>
          </a:xfrm>
        </p:spPr>
        <p:txBody>
          <a:bodyPr>
            <a:noAutofit/>
          </a:bodyPr>
          <a:lstStyle/>
          <a:p>
            <a:r>
              <a:rPr lang="en-US" sz="8000" dirty="0" smtClean="0"/>
              <a:t>Questions??</a:t>
            </a:r>
            <a:endParaRPr lang="en-US" sz="8000" dirty="0"/>
          </a:p>
        </p:txBody>
      </p:sp>
    </p:spTree>
    <p:extLst>
      <p:ext uri="{BB962C8B-B14F-4D97-AF65-F5344CB8AC3E}">
        <p14:creationId xmlns:p14="http://schemas.microsoft.com/office/powerpoint/2010/main" val="13086464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Prompt/Requirements</a:t>
            </a:r>
            <a:endParaRPr lang="en-US" dirty="0"/>
          </a:p>
        </p:txBody>
      </p:sp>
      <p:sp>
        <p:nvSpPr>
          <p:cNvPr id="3" name="Content Placeholder 2"/>
          <p:cNvSpPr>
            <a:spLocks noGrp="1"/>
          </p:cNvSpPr>
          <p:nvPr>
            <p:ph sz="quarter" idx="1"/>
          </p:nvPr>
        </p:nvSpPr>
        <p:spPr/>
        <p:txBody>
          <a:bodyPr>
            <a:normAutofit/>
          </a:bodyPr>
          <a:lstStyle/>
          <a:p>
            <a:pPr algn="ctr"/>
            <a:r>
              <a:rPr lang="en-US" sz="3600" dirty="0"/>
              <a:t>How does Gilman use fragments and syntactical structures to shape her overall tone, </a:t>
            </a:r>
            <a:r>
              <a:rPr lang="en-US" sz="3600" dirty="0" smtClean="0"/>
              <a:t>to teach the reader what thematic idea? </a:t>
            </a:r>
            <a:endParaRPr lang="en-US" sz="3600" dirty="0"/>
          </a:p>
          <a:p>
            <a:pPr algn="ctr"/>
            <a:r>
              <a:rPr lang="en-US" sz="3500" dirty="0" smtClean="0"/>
              <a:t>MLA Format</a:t>
            </a:r>
          </a:p>
          <a:p>
            <a:pPr algn="ctr"/>
            <a:r>
              <a:rPr lang="en-US" sz="3500" dirty="0" smtClean="0"/>
              <a:t>Intro, 2 body paragraphs, Conclusion </a:t>
            </a:r>
          </a:p>
          <a:p>
            <a:endParaRPr lang="en-US" sz="3500" dirty="0"/>
          </a:p>
        </p:txBody>
      </p:sp>
    </p:spTree>
    <p:extLst>
      <p:ext uri="{BB962C8B-B14F-4D97-AF65-F5344CB8AC3E}">
        <p14:creationId xmlns:p14="http://schemas.microsoft.com/office/powerpoint/2010/main" val="4203834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793" y="-269770"/>
            <a:ext cx="8041440" cy="1442674"/>
          </a:xfrm>
        </p:spPr>
        <p:txBody>
          <a:bodyPr/>
          <a:lstStyle/>
          <a:p>
            <a:r>
              <a:rPr lang="en-US" dirty="0" smtClean="0"/>
              <a:t>Introductions</a:t>
            </a:r>
            <a:endParaRPr lang="en-US" dirty="0"/>
          </a:p>
        </p:txBody>
      </p:sp>
      <p:sp>
        <p:nvSpPr>
          <p:cNvPr id="3" name="Content Placeholder 2"/>
          <p:cNvSpPr>
            <a:spLocks noGrp="1"/>
          </p:cNvSpPr>
          <p:nvPr>
            <p:ph sz="quarter" idx="1"/>
          </p:nvPr>
        </p:nvSpPr>
        <p:spPr>
          <a:xfrm>
            <a:off x="513793" y="1172904"/>
            <a:ext cx="7792007" cy="3951337"/>
          </a:xfrm>
        </p:spPr>
        <p:txBody>
          <a:bodyPr>
            <a:noAutofit/>
          </a:bodyPr>
          <a:lstStyle/>
          <a:p>
            <a:r>
              <a:rPr lang="en-US" sz="3200" dirty="0" smtClean="0"/>
              <a:t>An introduction paragraph is one of the most important paragraphs of  your paper- not only is it the first impression of your paper, but it is also going to be where your thesis lies – the heart of your paper! </a:t>
            </a:r>
          </a:p>
          <a:p>
            <a:r>
              <a:rPr lang="en-US" sz="3200" dirty="0" smtClean="0"/>
              <a:t>Hook</a:t>
            </a:r>
          </a:p>
          <a:p>
            <a:r>
              <a:rPr lang="en-US" sz="3200" dirty="0" smtClean="0"/>
              <a:t>Commentary</a:t>
            </a:r>
          </a:p>
          <a:p>
            <a:r>
              <a:rPr lang="en-US" sz="3200" dirty="0" smtClean="0"/>
              <a:t>Context</a:t>
            </a:r>
          </a:p>
          <a:p>
            <a:r>
              <a:rPr lang="en-US" sz="3200" dirty="0" smtClean="0"/>
              <a:t>Thesis Statement</a:t>
            </a:r>
            <a:endParaRPr lang="en-US" sz="3200" dirty="0"/>
          </a:p>
        </p:txBody>
      </p:sp>
    </p:spTree>
    <p:extLst>
      <p:ext uri="{BB962C8B-B14F-4D97-AF65-F5344CB8AC3E}">
        <p14:creationId xmlns:p14="http://schemas.microsoft.com/office/powerpoint/2010/main" val="511888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Model</a:t>
            </a:r>
            <a:endParaRPr lang="en-US" dirty="0"/>
          </a:p>
        </p:txBody>
      </p:sp>
      <p:sp>
        <p:nvSpPr>
          <p:cNvPr id="4" name="Line 4"/>
          <p:cNvSpPr>
            <a:spLocks noChangeShapeType="1"/>
          </p:cNvSpPr>
          <p:nvPr/>
        </p:nvSpPr>
        <p:spPr bwMode="auto">
          <a:xfrm>
            <a:off x="1607739" y="2017713"/>
            <a:ext cx="2895600" cy="434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5"/>
          <p:cNvSpPr>
            <a:spLocks noChangeShapeType="1"/>
          </p:cNvSpPr>
          <p:nvPr/>
        </p:nvSpPr>
        <p:spPr bwMode="auto">
          <a:xfrm flipH="1">
            <a:off x="4503339" y="2039938"/>
            <a:ext cx="2895600" cy="434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6"/>
          <p:cNvSpPr>
            <a:spLocks noChangeShapeType="1"/>
          </p:cNvSpPr>
          <p:nvPr/>
        </p:nvSpPr>
        <p:spPr bwMode="auto">
          <a:xfrm>
            <a:off x="1607739" y="2017713"/>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Text Box 7"/>
          <p:cNvSpPr txBox="1">
            <a:spLocks noChangeArrowheads="1"/>
          </p:cNvSpPr>
          <p:nvPr/>
        </p:nvSpPr>
        <p:spPr bwMode="auto">
          <a:xfrm>
            <a:off x="1905000" y="2039938"/>
            <a:ext cx="54102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b="1" dirty="0">
                <a:latin typeface="Book Antiqua" charset="0"/>
              </a:rPr>
              <a:t>HOOK</a:t>
            </a:r>
            <a:r>
              <a:rPr lang="en-US" sz="1200" dirty="0">
                <a:latin typeface="Book Antiqua" charset="0"/>
              </a:rPr>
              <a:t>: Universal idea about the Subject. Must catch the reader</a:t>
            </a:r>
            <a:r>
              <a:rPr lang="ja-JP" altLang="en-US" sz="1200" dirty="0">
                <a:latin typeface="Book Antiqua" charset="0"/>
              </a:rPr>
              <a:t>’</a:t>
            </a:r>
            <a:r>
              <a:rPr lang="en-US" sz="1200" dirty="0">
                <a:latin typeface="Book Antiqua" charset="0"/>
              </a:rPr>
              <a:t>s attention. Can be a quote, a statistic, a profound statement about the subject, a short story (anecdote), or a question.</a:t>
            </a:r>
          </a:p>
        </p:txBody>
      </p:sp>
      <p:sp>
        <p:nvSpPr>
          <p:cNvPr id="15" name="Text Box 24"/>
          <p:cNvSpPr txBox="1">
            <a:spLocks noChangeArrowheads="1"/>
          </p:cNvSpPr>
          <p:nvPr/>
        </p:nvSpPr>
        <p:spPr bwMode="auto">
          <a:xfrm>
            <a:off x="965200" y="3456464"/>
            <a:ext cx="17526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b="1" dirty="0">
                <a:latin typeface="Book Antiqua" charset="0"/>
              </a:rPr>
              <a:t>ADDITION: </a:t>
            </a:r>
            <a:r>
              <a:rPr lang="en-US" sz="1200" dirty="0">
                <a:latin typeface="Book Antiqua" charset="0"/>
              </a:rPr>
              <a:t>Expand on the universal idea. Explain the quote or statistic, make a further statement about the profound idea, answer the question, or continue to tell the story.</a:t>
            </a:r>
          </a:p>
        </p:txBody>
      </p:sp>
      <p:sp>
        <p:nvSpPr>
          <p:cNvPr id="16" name="AutoShape 25"/>
          <p:cNvSpPr>
            <a:spLocks noChangeArrowheads="1"/>
          </p:cNvSpPr>
          <p:nvPr/>
        </p:nvSpPr>
        <p:spPr bwMode="auto">
          <a:xfrm>
            <a:off x="1188639" y="2846864"/>
            <a:ext cx="838200" cy="609600"/>
          </a:xfrm>
          <a:custGeom>
            <a:avLst/>
            <a:gdLst>
              <a:gd name="T0" fmla="*/ 586973 w 21600"/>
              <a:gd name="T1" fmla="*/ 0 h 21600"/>
              <a:gd name="T2" fmla="*/ 586973 w 21600"/>
              <a:gd name="T3" fmla="*/ 343126 h 21600"/>
              <a:gd name="T4" fmla="*/ 125614 w 21600"/>
              <a:gd name="T5" fmla="*/ 609600 h 21600"/>
              <a:gd name="T6" fmla="*/ 838200 w 21600"/>
              <a:gd name="T7" fmla="*/ 171563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7" name="Text Box 26"/>
          <p:cNvSpPr txBox="1">
            <a:spLocks noChangeArrowheads="1"/>
          </p:cNvSpPr>
          <p:nvPr/>
        </p:nvSpPr>
        <p:spPr bwMode="auto">
          <a:xfrm>
            <a:off x="6502400" y="4278198"/>
            <a:ext cx="1981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b="1" dirty="0">
                <a:latin typeface="Book Antiqua" charset="0"/>
              </a:rPr>
              <a:t>ADDITION: </a:t>
            </a:r>
            <a:r>
              <a:rPr lang="en-US" sz="1200" dirty="0">
                <a:latin typeface="Book Antiqua" charset="0"/>
              </a:rPr>
              <a:t>Give background information about the text.</a:t>
            </a:r>
          </a:p>
        </p:txBody>
      </p:sp>
      <p:sp>
        <p:nvSpPr>
          <p:cNvPr id="18" name="Text Box 27"/>
          <p:cNvSpPr txBox="1">
            <a:spLocks noChangeArrowheads="1"/>
          </p:cNvSpPr>
          <p:nvPr/>
        </p:nvSpPr>
        <p:spPr bwMode="auto">
          <a:xfrm>
            <a:off x="1371600" y="6889750"/>
            <a:ext cx="1905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b="1">
                <a:latin typeface="Book Antiqua" charset="0"/>
              </a:rPr>
              <a:t>THESIS STATEMENT/CLAIM: </a:t>
            </a:r>
            <a:r>
              <a:rPr lang="en-US" sz="1200">
                <a:latin typeface="Book Antiqua" charset="0"/>
              </a:rPr>
              <a:t>Presents the claim about the subject and includes the two reasons for your argument.</a:t>
            </a:r>
          </a:p>
        </p:txBody>
      </p:sp>
      <p:sp>
        <p:nvSpPr>
          <p:cNvPr id="19" name="AutoShape 29"/>
          <p:cNvSpPr>
            <a:spLocks noChangeArrowheads="1"/>
          </p:cNvSpPr>
          <p:nvPr/>
        </p:nvSpPr>
        <p:spPr bwMode="auto">
          <a:xfrm rot="12702086">
            <a:off x="6063059" y="4045290"/>
            <a:ext cx="762000" cy="381000"/>
          </a:xfrm>
          <a:custGeom>
            <a:avLst/>
            <a:gdLst>
              <a:gd name="T0" fmla="*/ 571500 w 21600"/>
              <a:gd name="T1" fmla="*/ 0 h 21600"/>
              <a:gd name="T2" fmla="*/ 0 w 21600"/>
              <a:gd name="T3" fmla="*/ 190500 h 21600"/>
              <a:gd name="T4" fmla="*/ 571500 w 21600"/>
              <a:gd name="T5" fmla="*/ 381000 h 21600"/>
              <a:gd name="T6" fmla="*/ 762000 w 21600"/>
              <a:gd name="T7" fmla="*/ 1905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0" name="AutoShape 31"/>
          <p:cNvSpPr>
            <a:spLocks noChangeArrowheads="1"/>
          </p:cNvSpPr>
          <p:nvPr/>
        </p:nvSpPr>
        <p:spPr bwMode="auto">
          <a:xfrm>
            <a:off x="2971800" y="5174344"/>
            <a:ext cx="609600" cy="838200"/>
          </a:xfrm>
          <a:custGeom>
            <a:avLst/>
            <a:gdLst>
              <a:gd name="T0" fmla="*/ 435441 w 21600"/>
              <a:gd name="T1" fmla="*/ 0 h 21600"/>
              <a:gd name="T2" fmla="*/ 261253 w 21600"/>
              <a:gd name="T3" fmla="*/ 279400 h 21600"/>
              <a:gd name="T4" fmla="*/ 0 w 21600"/>
              <a:gd name="T5" fmla="*/ 698539 h 21600"/>
              <a:gd name="T6" fmla="*/ 261253 w 21600"/>
              <a:gd name="T7" fmla="*/ 838200 h 21600"/>
              <a:gd name="T8" fmla="*/ 522506 w 21600"/>
              <a:gd name="T9" fmla="*/ 582083 h 21600"/>
              <a:gd name="T10" fmla="*/ 609600 w 21600"/>
              <a:gd name="T11" fmla="*/ 2794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5" name="TextBox 54"/>
          <p:cNvSpPr txBox="1"/>
          <p:nvPr/>
        </p:nvSpPr>
        <p:spPr>
          <a:xfrm>
            <a:off x="2717800" y="2717800"/>
            <a:ext cx="3581400" cy="738664"/>
          </a:xfrm>
          <a:prstGeom prst="rect">
            <a:avLst/>
          </a:prstGeom>
          <a:noFill/>
        </p:spPr>
        <p:txBody>
          <a:bodyPr wrap="square" rtlCol="0">
            <a:spAutoFit/>
          </a:bodyPr>
          <a:lstStyle/>
          <a:p>
            <a:pPr algn="ctr"/>
            <a:r>
              <a:rPr lang="en-US" sz="1400" b="1" dirty="0" smtClean="0">
                <a:latin typeface="Book Antiqua"/>
                <a:cs typeface="Book Antiqua"/>
              </a:rPr>
              <a:t>COMMENTARY</a:t>
            </a:r>
            <a:r>
              <a:rPr lang="en-US" sz="1400" dirty="0" smtClean="0">
                <a:latin typeface="Book Antiqua"/>
                <a:cs typeface="Book Antiqua"/>
              </a:rPr>
              <a:t>: comment on the hook and explain its importance: it is YOUR comments on the hook. </a:t>
            </a:r>
            <a:endParaRPr lang="en-US" sz="1400" dirty="0">
              <a:latin typeface="Book Antiqua"/>
              <a:cs typeface="Book Antiqua"/>
            </a:endParaRPr>
          </a:p>
        </p:txBody>
      </p:sp>
      <p:sp>
        <p:nvSpPr>
          <p:cNvPr id="56" name="TextBox 55"/>
          <p:cNvSpPr txBox="1"/>
          <p:nvPr/>
        </p:nvSpPr>
        <p:spPr>
          <a:xfrm>
            <a:off x="3169839" y="3496628"/>
            <a:ext cx="2667000" cy="738664"/>
          </a:xfrm>
          <a:prstGeom prst="rect">
            <a:avLst/>
          </a:prstGeom>
          <a:noFill/>
        </p:spPr>
        <p:txBody>
          <a:bodyPr wrap="square" rtlCol="0">
            <a:spAutoFit/>
          </a:bodyPr>
          <a:lstStyle/>
          <a:p>
            <a:pPr algn="ctr"/>
            <a:r>
              <a:rPr lang="en-US" sz="1400" b="1" dirty="0" smtClean="0">
                <a:latin typeface="Book Antiqua"/>
                <a:cs typeface="Book Antiqua"/>
              </a:rPr>
              <a:t>CONTEXT: </a:t>
            </a:r>
            <a:r>
              <a:rPr lang="en-US" sz="1400" dirty="0" smtClean="0">
                <a:latin typeface="Book Antiqua"/>
                <a:cs typeface="Book Antiqua"/>
              </a:rPr>
              <a:t>Introduce background information about the story—1 or 2 sentences</a:t>
            </a:r>
            <a:endParaRPr lang="en-US" sz="1400" dirty="0">
              <a:latin typeface="Book Antiqua"/>
              <a:cs typeface="Book Antiqua"/>
            </a:endParaRPr>
          </a:p>
        </p:txBody>
      </p:sp>
      <p:sp>
        <p:nvSpPr>
          <p:cNvPr id="57" name="TextBox 56"/>
          <p:cNvSpPr txBox="1"/>
          <p:nvPr/>
        </p:nvSpPr>
        <p:spPr>
          <a:xfrm>
            <a:off x="2979339" y="4435680"/>
            <a:ext cx="2971800" cy="738664"/>
          </a:xfrm>
          <a:prstGeom prst="rect">
            <a:avLst/>
          </a:prstGeom>
          <a:noFill/>
        </p:spPr>
        <p:txBody>
          <a:bodyPr wrap="square" rtlCol="0">
            <a:spAutoFit/>
          </a:bodyPr>
          <a:lstStyle/>
          <a:p>
            <a:pPr algn="ctr"/>
            <a:r>
              <a:rPr lang="en-US" sz="1400" b="1" dirty="0" smtClean="0">
                <a:latin typeface="Book Antiqua"/>
                <a:cs typeface="Book Antiqua"/>
              </a:rPr>
              <a:t>THESIS</a:t>
            </a:r>
            <a:r>
              <a:rPr lang="en-US" sz="1400" dirty="0" smtClean="0">
                <a:latin typeface="Book Antiqua"/>
                <a:cs typeface="Book Antiqua"/>
              </a:rPr>
              <a:t>: Lastly, your </a:t>
            </a:r>
          </a:p>
          <a:p>
            <a:pPr algn="ctr"/>
            <a:r>
              <a:rPr lang="en-US" sz="1400" dirty="0" smtClean="0">
                <a:latin typeface="Book Antiqua"/>
                <a:cs typeface="Book Antiqua"/>
              </a:rPr>
              <a:t>thesis statement. </a:t>
            </a:r>
          </a:p>
          <a:p>
            <a:pPr algn="ctr"/>
            <a:r>
              <a:rPr lang="en-US" sz="1400" dirty="0" smtClean="0">
                <a:latin typeface="Book Antiqua"/>
                <a:cs typeface="Book Antiqua"/>
              </a:rPr>
              <a:t>BOLD your thesis.</a:t>
            </a:r>
            <a:endParaRPr lang="en-US" sz="1400" dirty="0">
              <a:latin typeface="Book Antiqua"/>
              <a:cs typeface="Book Antiqua"/>
            </a:endParaRPr>
          </a:p>
        </p:txBody>
      </p:sp>
      <p:sp>
        <p:nvSpPr>
          <p:cNvPr id="59" name="Text Box 27"/>
          <p:cNvSpPr txBox="1">
            <a:spLocks noChangeArrowheads="1"/>
          </p:cNvSpPr>
          <p:nvPr/>
        </p:nvSpPr>
        <p:spPr bwMode="auto">
          <a:xfrm>
            <a:off x="1074339" y="5504712"/>
            <a:ext cx="1905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b="1" dirty="0">
                <a:latin typeface="Book Antiqua" charset="0"/>
              </a:rPr>
              <a:t>THESIS STATEMENT/CLAIM: </a:t>
            </a:r>
            <a:r>
              <a:rPr lang="en-US" sz="1200" dirty="0">
                <a:latin typeface="Book Antiqua" charset="0"/>
              </a:rPr>
              <a:t>Presents the claim </a:t>
            </a:r>
            <a:r>
              <a:rPr lang="en-US" sz="1200" dirty="0" smtClean="0">
                <a:latin typeface="Book Antiqua" charset="0"/>
              </a:rPr>
              <a:t>– 2 devices, 1 element and thematic idea</a:t>
            </a:r>
            <a:endParaRPr lang="en-US" sz="1200" dirty="0">
              <a:latin typeface="Book Antiqua" charset="0"/>
            </a:endParaRPr>
          </a:p>
        </p:txBody>
      </p:sp>
    </p:spTree>
    <p:extLst>
      <p:ext uri="{BB962C8B-B14F-4D97-AF65-F5344CB8AC3E}">
        <p14:creationId xmlns:p14="http://schemas.microsoft.com/office/powerpoint/2010/main" val="341336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5">
                                            <p:txEl>
                                              <p:pRg st="0" end="0"/>
                                            </p:txEl>
                                          </p:spTgt>
                                        </p:tgtEl>
                                        <p:attrNameLst>
                                          <p:attrName>style.visibility</p:attrName>
                                        </p:attrNameLst>
                                      </p:cBhvr>
                                      <p:to>
                                        <p:strVal val="visible"/>
                                      </p:to>
                                    </p:set>
                                    <p:anim calcmode="lin" valueType="num">
                                      <p:cBhvr additive="base">
                                        <p:cTn id="33" dur="500" fill="hold"/>
                                        <p:tgtEl>
                                          <p:spTgt spid="5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6">
                                            <p:txEl>
                                              <p:pRg st="0" end="0"/>
                                            </p:txEl>
                                          </p:spTgt>
                                        </p:tgtEl>
                                        <p:attrNameLst>
                                          <p:attrName>style.visibility</p:attrName>
                                        </p:attrNameLst>
                                      </p:cBhvr>
                                      <p:to>
                                        <p:strVal val="visible"/>
                                      </p:to>
                                    </p:set>
                                    <p:anim calcmode="lin" valueType="num">
                                      <p:cBhvr additive="base">
                                        <p:cTn id="39"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7">
                                            <p:txEl>
                                              <p:pRg st="0" end="0"/>
                                            </p:txEl>
                                          </p:spTgt>
                                        </p:tgtEl>
                                        <p:attrNameLst>
                                          <p:attrName>style.visibility</p:attrName>
                                        </p:attrNameLst>
                                      </p:cBhvr>
                                      <p:to>
                                        <p:strVal val="visible"/>
                                      </p:to>
                                    </p:set>
                                    <p:anim calcmode="lin" valueType="num">
                                      <p:cBhvr additive="base">
                                        <p:cTn id="45"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7">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7">
                                            <p:txEl>
                                              <p:pRg st="1" end="1"/>
                                            </p:txEl>
                                          </p:spTgt>
                                        </p:tgtEl>
                                        <p:attrNameLst>
                                          <p:attrName>style.visibility</p:attrName>
                                        </p:attrNameLst>
                                      </p:cBhvr>
                                      <p:to>
                                        <p:strVal val="visible"/>
                                      </p:to>
                                    </p:set>
                                    <p:anim calcmode="lin" valueType="num">
                                      <p:cBhvr additive="base">
                                        <p:cTn id="49" dur="500" fill="hold"/>
                                        <p:tgtEl>
                                          <p:spTgt spid="57">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7">
                                            <p:txEl>
                                              <p:pRg st="1" end="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7">
                                            <p:txEl>
                                              <p:pRg st="2" end="2"/>
                                            </p:txEl>
                                          </p:spTgt>
                                        </p:tgtEl>
                                        <p:attrNameLst>
                                          <p:attrName>style.visibility</p:attrName>
                                        </p:attrNameLst>
                                      </p:cBhvr>
                                      <p:to>
                                        <p:strVal val="visible"/>
                                      </p:to>
                                    </p:set>
                                    <p:anim calcmode="lin" valueType="num">
                                      <p:cBhvr additive="base">
                                        <p:cTn id="53"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9"/>
                                        </p:tgtEl>
                                        <p:attrNameLst>
                                          <p:attrName>style.visibility</p:attrName>
                                        </p:attrNameLst>
                                      </p:cBhvr>
                                      <p:to>
                                        <p:strVal val="visible"/>
                                      </p:to>
                                    </p:set>
                                    <p:anim calcmode="lin" valueType="num">
                                      <p:cBhvr additive="base">
                                        <p:cTn id="79" dur="500" fill="hold"/>
                                        <p:tgtEl>
                                          <p:spTgt spid="59"/>
                                        </p:tgtEl>
                                        <p:attrNameLst>
                                          <p:attrName>ppt_x</p:attrName>
                                        </p:attrNameLst>
                                      </p:cBhvr>
                                      <p:tavLst>
                                        <p:tav tm="0">
                                          <p:val>
                                            <p:strVal val="#ppt_x"/>
                                          </p:val>
                                        </p:tav>
                                        <p:tav tm="100000">
                                          <p:val>
                                            <p:strVal val="#ppt_x"/>
                                          </p:val>
                                        </p:tav>
                                      </p:tavLst>
                                    </p:anim>
                                    <p:anim calcmode="lin" valueType="num">
                                      <p:cBhvr additive="base">
                                        <p:cTn id="80" dur="500" fill="hold"/>
                                        <p:tgtEl>
                                          <p:spTgt spid="5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500" fill="hold"/>
                                        <p:tgtEl>
                                          <p:spTgt spid="20"/>
                                        </p:tgtEl>
                                        <p:attrNameLst>
                                          <p:attrName>ppt_x</p:attrName>
                                        </p:attrNameLst>
                                      </p:cBhvr>
                                      <p:tavLst>
                                        <p:tav tm="0">
                                          <p:val>
                                            <p:strVal val="#ppt_x"/>
                                          </p:val>
                                        </p:tav>
                                        <p:tav tm="100000">
                                          <p:val>
                                            <p:strVal val="#ppt_x"/>
                                          </p:val>
                                        </p:tav>
                                      </p:tavLst>
                                    </p:anim>
                                    <p:anim calcmode="lin" valueType="num">
                                      <p:cBhvr additive="base">
                                        <p:cTn id="8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15" grpId="0"/>
      <p:bldP spid="16" grpId="0" animBg="1"/>
      <p:bldP spid="17" grpId="0"/>
      <p:bldP spid="19" grpId="0" animBg="1"/>
      <p:bldP spid="20" grpId="0" animBg="1"/>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436" y="25236"/>
            <a:ext cx="7024744" cy="1143000"/>
          </a:xfrm>
        </p:spPr>
        <p:txBody>
          <a:bodyPr/>
          <a:lstStyle/>
          <a:p>
            <a:r>
              <a:rPr lang="en-US" dirty="0" smtClean="0"/>
              <a:t>Hooks/Grabbers</a:t>
            </a:r>
            <a:endParaRPr lang="en-US" dirty="0"/>
          </a:p>
        </p:txBody>
      </p:sp>
      <p:sp>
        <p:nvSpPr>
          <p:cNvPr id="3" name="Content Placeholder 2"/>
          <p:cNvSpPr>
            <a:spLocks noGrp="1"/>
          </p:cNvSpPr>
          <p:nvPr>
            <p:ph sz="quarter" idx="1"/>
          </p:nvPr>
        </p:nvSpPr>
        <p:spPr>
          <a:xfrm>
            <a:off x="476596" y="1168236"/>
            <a:ext cx="6777317" cy="3508977"/>
          </a:xfrm>
        </p:spPr>
        <p:txBody>
          <a:bodyPr>
            <a:noAutofit/>
          </a:bodyPr>
          <a:lstStyle/>
          <a:p>
            <a:r>
              <a:rPr lang="en-US" sz="3200" dirty="0" smtClean="0"/>
              <a:t>A hook or a grabber is the first line of your introduction paragraph.</a:t>
            </a:r>
          </a:p>
          <a:p>
            <a:r>
              <a:rPr lang="en-US" sz="3200" dirty="0" smtClean="0"/>
              <a:t>It can be an interesting fact, short anecdote, a quote, a question, or a general statement that will. (eventually) tie into your thematic idea. </a:t>
            </a:r>
          </a:p>
          <a:p>
            <a:r>
              <a:rPr lang="en-US" sz="3200" dirty="0" smtClean="0"/>
              <a:t>Don</a:t>
            </a:r>
            <a:r>
              <a:rPr lang="fr-FR" sz="3200" dirty="0" smtClean="0"/>
              <a:t>’</a:t>
            </a:r>
            <a:r>
              <a:rPr lang="en-US" sz="3200" dirty="0" smtClean="0"/>
              <a:t>t assume your grabber must only be one sentence – it can be two or three. </a:t>
            </a:r>
          </a:p>
          <a:p>
            <a:endParaRPr lang="en-US" sz="3200" dirty="0" smtClean="0"/>
          </a:p>
        </p:txBody>
      </p:sp>
    </p:spTree>
    <p:extLst>
      <p:ext uri="{BB962C8B-B14F-4D97-AF65-F5344CB8AC3E}">
        <p14:creationId xmlns:p14="http://schemas.microsoft.com/office/powerpoint/2010/main" val="1144254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instance…what if this quote was my grabber? </a:t>
            </a:r>
            <a:endParaRPr lang="en-US" dirty="0"/>
          </a:p>
        </p:txBody>
      </p:sp>
      <p:sp>
        <p:nvSpPr>
          <p:cNvPr id="3" name="Content Placeholder 2"/>
          <p:cNvSpPr>
            <a:spLocks noGrp="1"/>
          </p:cNvSpPr>
          <p:nvPr>
            <p:ph sz="quarter" idx="1"/>
          </p:nvPr>
        </p:nvSpPr>
        <p:spPr/>
        <p:txBody>
          <a:bodyPr>
            <a:normAutofit/>
          </a:bodyPr>
          <a:lstStyle/>
          <a:p>
            <a:r>
              <a:rPr lang="en-US" sz="3800" dirty="0" smtClean="0"/>
              <a:t>“</a:t>
            </a:r>
            <a:r>
              <a:rPr lang="en-US" sz="4000" dirty="0" smtClean="0"/>
              <a:t>Living </a:t>
            </a:r>
            <a:r>
              <a:rPr lang="en-US" sz="4000" dirty="0"/>
              <a:t>in confinement is bound to lead one into madness. In order lead a healthy yet satisfying life, individuals need to be liberated.” </a:t>
            </a:r>
            <a:endParaRPr lang="en-US" sz="3800" dirty="0" smtClean="0"/>
          </a:p>
          <a:p>
            <a:pPr marL="0" indent="0" algn="ctr">
              <a:buNone/>
            </a:pPr>
            <a:r>
              <a:rPr lang="en-US" sz="3800" dirty="0" smtClean="0"/>
              <a:t>-H.P. Lovecraft</a:t>
            </a:r>
          </a:p>
        </p:txBody>
      </p:sp>
    </p:spTree>
    <p:extLst>
      <p:ext uri="{BB962C8B-B14F-4D97-AF65-F5344CB8AC3E}">
        <p14:creationId xmlns:p14="http://schemas.microsoft.com/office/powerpoint/2010/main" val="3052640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I use a quote? How would I cite it?</a:t>
            </a:r>
            <a:endParaRPr lang="en-US" dirty="0"/>
          </a:p>
        </p:txBody>
      </p:sp>
      <p:sp>
        <p:nvSpPr>
          <p:cNvPr id="3" name="Content Placeholder 2"/>
          <p:cNvSpPr>
            <a:spLocks noGrp="1"/>
          </p:cNvSpPr>
          <p:nvPr>
            <p:ph sz="quarter" idx="1"/>
          </p:nvPr>
        </p:nvSpPr>
        <p:spPr>
          <a:xfrm>
            <a:off x="301752" y="1146048"/>
            <a:ext cx="8626348" cy="5102352"/>
          </a:xfrm>
        </p:spPr>
        <p:txBody>
          <a:bodyPr>
            <a:noAutofit/>
          </a:bodyPr>
          <a:lstStyle/>
          <a:p>
            <a:r>
              <a:rPr lang="en-US" sz="2900" dirty="0" smtClean="0"/>
              <a:t>A very common way to begin a paper is with a quote.</a:t>
            </a:r>
          </a:p>
          <a:p>
            <a:r>
              <a:rPr lang="en-US" sz="2900" dirty="0" smtClean="0"/>
              <a:t>However, it is with a quote that there comes with a different way of citing it.</a:t>
            </a:r>
          </a:p>
          <a:p>
            <a:r>
              <a:rPr lang="en-US" sz="2900" dirty="0" smtClean="0"/>
              <a:t>Under the title of your paper, you will type the quote out and format it into italics and use the center align function.</a:t>
            </a:r>
          </a:p>
          <a:p>
            <a:r>
              <a:rPr lang="en-US" sz="2900" dirty="0" smtClean="0"/>
              <a:t>When the quote is in italics, you do not need to put it in quotation marks – this tells the reader it is a quote.</a:t>
            </a:r>
          </a:p>
          <a:p>
            <a:r>
              <a:rPr lang="en-US" sz="2900" dirty="0" smtClean="0"/>
              <a:t>Skip a line, and put a dash of who the author is. </a:t>
            </a:r>
          </a:p>
        </p:txBody>
      </p:sp>
    </p:spTree>
    <p:extLst>
      <p:ext uri="{BB962C8B-B14F-4D97-AF65-F5344CB8AC3E}">
        <p14:creationId xmlns:p14="http://schemas.microsoft.com/office/powerpoint/2010/main" val="759789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249433" y="90722"/>
            <a:ext cx="8616789" cy="6554649"/>
          </a:xfrm>
        </p:spPr>
        <p:txBody>
          <a:bodyPr>
            <a:normAutofit fontScale="85000" lnSpcReduction="20000"/>
          </a:bodyPr>
          <a:lstStyle/>
          <a:p>
            <a:pPr marL="0" indent="0">
              <a:buNone/>
            </a:pPr>
            <a:r>
              <a:rPr lang="en-US" dirty="0" smtClean="0"/>
              <a:t>Kelley Diehl</a:t>
            </a:r>
            <a:endParaRPr lang="en-US" dirty="0"/>
          </a:p>
          <a:p>
            <a:pPr marL="0" indent="0">
              <a:buNone/>
            </a:pPr>
            <a:r>
              <a:rPr lang="en-US" dirty="0"/>
              <a:t>Ms. Diehl</a:t>
            </a:r>
          </a:p>
          <a:p>
            <a:pPr marL="0" indent="0">
              <a:buNone/>
            </a:pPr>
            <a:r>
              <a:rPr lang="en-US" dirty="0" smtClean="0"/>
              <a:t>Pre-AP 2</a:t>
            </a:r>
            <a:r>
              <a:rPr lang="en-US" dirty="0"/>
              <a:t>A</a:t>
            </a:r>
          </a:p>
          <a:p>
            <a:pPr marL="0" indent="0">
              <a:buNone/>
            </a:pPr>
            <a:r>
              <a:rPr lang="en-US" dirty="0" smtClean="0"/>
              <a:t>21 October 2015</a:t>
            </a:r>
            <a:endParaRPr lang="en-US" dirty="0"/>
          </a:p>
          <a:p>
            <a:pPr marL="0" indent="0" algn="ctr">
              <a:buNone/>
            </a:pPr>
            <a:r>
              <a:rPr lang="en-US" dirty="0" smtClean="0"/>
              <a:t>Unleashing </a:t>
            </a:r>
            <a:r>
              <a:rPr lang="en-US" dirty="0"/>
              <a:t>the </a:t>
            </a:r>
            <a:r>
              <a:rPr lang="en-US" dirty="0" smtClean="0"/>
              <a:t>Madness</a:t>
            </a:r>
          </a:p>
          <a:p>
            <a:pPr marL="0" indent="0" algn="ctr">
              <a:buNone/>
            </a:pPr>
            <a:endParaRPr lang="en-US" dirty="0"/>
          </a:p>
          <a:p>
            <a:pPr marL="0" indent="0" algn="ctr">
              <a:buNone/>
            </a:pPr>
            <a:r>
              <a:rPr lang="en-US" sz="2800" i="1" dirty="0" smtClean="0"/>
              <a:t>Living </a:t>
            </a:r>
            <a:r>
              <a:rPr lang="en-US" sz="2800" i="1" dirty="0"/>
              <a:t>in confinement is bound to lead one into madness. In order lead a healthy yet satisfying life, individuals need to be </a:t>
            </a:r>
            <a:r>
              <a:rPr lang="en-US" sz="2800" i="1" dirty="0" smtClean="0"/>
              <a:t>liberated</a:t>
            </a:r>
            <a:r>
              <a:rPr lang="en-US" sz="2800" i="1" dirty="0"/>
              <a:t>.</a:t>
            </a:r>
          </a:p>
          <a:p>
            <a:pPr marL="0" indent="0" algn="ctr">
              <a:buNone/>
            </a:pPr>
            <a:r>
              <a:rPr lang="en-US" dirty="0" smtClean="0"/>
              <a:t>-H.P. Lovecraft</a:t>
            </a:r>
            <a:endParaRPr lang="en-US" dirty="0"/>
          </a:p>
          <a:p>
            <a:pPr marL="0" indent="0">
              <a:buNone/>
            </a:pPr>
            <a:endParaRPr lang="en-US" dirty="0"/>
          </a:p>
          <a:p>
            <a:pPr marL="0" indent="0">
              <a:buNone/>
            </a:pPr>
            <a:r>
              <a:rPr lang="en-US" dirty="0"/>
              <a:t>	</a:t>
            </a:r>
            <a:r>
              <a:rPr lang="en-US" dirty="0" smtClean="0"/>
              <a:t>Lovecraft </a:t>
            </a:r>
            <a:r>
              <a:rPr lang="en-US" dirty="0"/>
              <a:t>portrays this </a:t>
            </a:r>
            <a:r>
              <a:rPr lang="en-US" dirty="0" smtClean="0"/>
              <a:t>ideal that in order to lead a healthy lifestyle, individuals need to be granted the liberty of self-awareness and freedom; when negativity shadows </a:t>
            </a:r>
            <a:r>
              <a:rPr lang="en-US" dirty="0"/>
              <a:t>one’s </a:t>
            </a:r>
            <a:r>
              <a:rPr lang="en-US" dirty="0" smtClean="0"/>
              <a:t>existence, </a:t>
            </a:r>
            <a:r>
              <a:rPr lang="en-US" dirty="0"/>
              <a:t>they are unable to see the gift that life presents. In </a:t>
            </a:r>
            <a:r>
              <a:rPr lang="en-US" dirty="0" smtClean="0"/>
              <a:t>Charlotte Gilman’s classic 1899 tale</a:t>
            </a:r>
            <a:r>
              <a:rPr lang="en-US" dirty="0"/>
              <a:t>, “The </a:t>
            </a:r>
            <a:r>
              <a:rPr lang="en-US" dirty="0" smtClean="0"/>
              <a:t>Yellow Wallpaper” </a:t>
            </a:r>
            <a:r>
              <a:rPr lang="en-US" dirty="0"/>
              <a:t>the reader is introduced to a </a:t>
            </a:r>
            <a:r>
              <a:rPr lang="en-US" dirty="0" smtClean="0"/>
              <a:t>sensitive and self-proclaimed ill character, </a:t>
            </a:r>
            <a:r>
              <a:rPr lang="en-US" dirty="0"/>
              <a:t>a nameless narrator, who </a:t>
            </a:r>
            <a:r>
              <a:rPr lang="en-US" dirty="0" smtClean="0"/>
              <a:t>is overly-intrigued with her surroundings, and more specifically, the wallpaper in the room she is summoned to stay in all summer. (WHAT COMES NEXT?)</a:t>
            </a:r>
            <a:endParaRPr lang="en-US" dirty="0"/>
          </a:p>
        </p:txBody>
      </p:sp>
    </p:spTree>
    <p:extLst>
      <p:ext uri="{BB962C8B-B14F-4D97-AF65-F5344CB8AC3E}">
        <p14:creationId xmlns:p14="http://schemas.microsoft.com/office/powerpoint/2010/main" val="3030214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edge">
                                      <p:cBhvr>
                                        <p:cTn id="10" dur="2000"/>
                                        <p:tgtEl>
                                          <p:spTgt spid="4">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edge">
                                      <p:cBhvr>
                                        <p:cTn id="13" dur="2000"/>
                                        <p:tgtEl>
                                          <p:spTgt spid="4">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edg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down)">
                                      <p:cBhvr>
                                        <p:cTn id="27" dur="500"/>
                                        <p:tgtEl>
                                          <p:spTgt spid="4">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down)">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wipe(down)">
                                      <p:cBhvr>
                                        <p:cTn id="3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Commentary on the Grabber:</a:t>
            </a:r>
            <a:endParaRPr lang="en-US" dirty="0"/>
          </a:p>
        </p:txBody>
      </p:sp>
      <p:sp>
        <p:nvSpPr>
          <p:cNvPr id="3" name="Content Placeholder 2"/>
          <p:cNvSpPr>
            <a:spLocks noGrp="1"/>
          </p:cNvSpPr>
          <p:nvPr>
            <p:ph sz="quarter" idx="1"/>
          </p:nvPr>
        </p:nvSpPr>
        <p:spPr/>
        <p:txBody>
          <a:bodyPr>
            <a:normAutofit/>
          </a:bodyPr>
          <a:lstStyle/>
          <a:p>
            <a:r>
              <a:rPr lang="en-US" sz="2600" i="1" dirty="0" smtClean="0"/>
              <a:t>My commentary would look like this:</a:t>
            </a:r>
          </a:p>
          <a:p>
            <a:pPr algn="ctr"/>
            <a:r>
              <a:rPr lang="en-US" sz="3500" dirty="0"/>
              <a:t>Lovecraft portrays this ideal that in order to lead a healthy lifestyle, individuals need to be granted the liberty of self-awareness and freedom; when negativity shadows one’s existence, they are unable to see the gift that life presents. </a:t>
            </a:r>
          </a:p>
        </p:txBody>
      </p:sp>
    </p:spTree>
    <p:extLst>
      <p:ext uri="{BB962C8B-B14F-4D97-AF65-F5344CB8AC3E}">
        <p14:creationId xmlns:p14="http://schemas.microsoft.com/office/powerpoint/2010/main" val="1718920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3464</TotalTime>
  <Words>1384</Words>
  <Application>Microsoft Macintosh PowerPoint</Application>
  <PresentationFormat>On-screen Show (4:3)</PresentationFormat>
  <Paragraphs>101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Essay Writing</vt:lpstr>
      <vt:lpstr>Prompt/Requirements</vt:lpstr>
      <vt:lpstr>Introductions</vt:lpstr>
      <vt:lpstr>Introduction Model</vt:lpstr>
      <vt:lpstr>Hooks/Grabbers</vt:lpstr>
      <vt:lpstr>For instance…what if this quote was my grabber? </vt:lpstr>
      <vt:lpstr>How would I use a quote? How would I cite it?</vt:lpstr>
      <vt:lpstr>PowerPoint Presentation</vt:lpstr>
      <vt:lpstr>Commentary on the Grabber:</vt:lpstr>
      <vt:lpstr>Context: Background Information</vt:lpstr>
      <vt:lpstr>Thesis Statement</vt:lpstr>
      <vt:lpstr>Recipe for Introduction</vt:lpstr>
      <vt:lpstr>Body Paragraph Format</vt:lpstr>
      <vt:lpstr>Commentary/Analysis X3</vt:lpstr>
      <vt:lpstr>Conclusion Model </vt:lpstr>
      <vt:lpstr>REMINDERS:</vt:lpstr>
      <vt:lpstr>Brackets [     ]</vt:lpstr>
      <vt:lpstr>Citations </vt:lpstr>
      <vt:lpstr>Questions??</vt:lpstr>
    </vt:vector>
  </TitlesOfParts>
  <Company>University of Portland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dc:title>
  <dc:creator>Kelley Diehl</dc:creator>
  <cp:lastModifiedBy>Kelley Diehl</cp:lastModifiedBy>
  <cp:revision>21</cp:revision>
  <dcterms:created xsi:type="dcterms:W3CDTF">2014-10-14T15:13:15Z</dcterms:created>
  <dcterms:modified xsi:type="dcterms:W3CDTF">2015-10-23T19:20:38Z</dcterms:modified>
</cp:coreProperties>
</file>