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9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lang="en-US" dirty="0" smtClean="0"/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8/25/14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Fragments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use them correctly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0267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Adjective clause uses ‘who’ ‘which’ or ‘that’ and is called an adjective clause because its job is to describe the noun of the main clause.</a:t>
            </a:r>
          </a:p>
          <a:p>
            <a:r>
              <a:rPr lang="en-US" dirty="0"/>
              <a:t>The bedrooms </a:t>
            </a:r>
            <a:r>
              <a:rPr lang="en-US" b="1" dirty="0"/>
              <a:t>that we painted during the summer</a:t>
            </a:r>
            <a:r>
              <a:rPr lang="en-US" dirty="0"/>
              <a:t> look cheerful and bright.</a:t>
            </a:r>
          </a:p>
          <a:p>
            <a:r>
              <a:rPr lang="en-US" dirty="0"/>
              <a:t>The bedrooms, </a:t>
            </a:r>
            <a:r>
              <a:rPr lang="en-US" b="1" dirty="0"/>
              <a:t>which we painted during the summer</a:t>
            </a:r>
            <a:r>
              <a:rPr lang="en-US" dirty="0"/>
              <a:t>, look cheerful and bright</a:t>
            </a:r>
            <a:r>
              <a:rPr lang="en-US" dirty="0" smtClean="0"/>
              <a:t>. </a:t>
            </a:r>
            <a:r>
              <a:rPr lang="en-US" i="1" dirty="0" smtClean="0"/>
              <a:t>(When you use </a:t>
            </a:r>
            <a:r>
              <a:rPr lang="en-US" b="1" i="1" dirty="0" smtClean="0"/>
              <a:t>which </a:t>
            </a:r>
            <a:r>
              <a:rPr lang="en-US" i="1" dirty="0" smtClean="0"/>
              <a:t>or</a:t>
            </a:r>
            <a:r>
              <a:rPr lang="en-US" b="1" i="1" dirty="0" smtClean="0"/>
              <a:t> who</a:t>
            </a:r>
            <a:r>
              <a:rPr lang="en-US" i="1" dirty="0" smtClean="0"/>
              <a:t>, you must separate the clause with commas).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Fragment #7: Adjective Clause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907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Complex Sentences with  Many Fragments (these are not run-ons</a:t>
            </a:r>
            <a:r>
              <a:rPr lang="en-US" sz="3200" dirty="0" smtClean="0">
                <a:sym typeface="Wingdings"/>
              </a:rPr>
              <a:t>)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 tree, near the house where I grew up, </a:t>
            </a:r>
            <a:r>
              <a:rPr lang="en-US" b="1" dirty="0"/>
              <a:t>in a box </a:t>
            </a:r>
            <a:r>
              <a:rPr lang="en-US" dirty="0"/>
              <a:t>that I buried under four feet of black, tear-stained soil</a:t>
            </a:r>
            <a:r>
              <a:rPr lang="en-US" b="1" dirty="0"/>
              <a:t> are the remains of my beloved dog</a:t>
            </a:r>
            <a:r>
              <a:rPr lang="en-US" dirty="0"/>
              <a:t>, Mandy, who was the truest friend of my childhood years, a time full of turmoil and insecurity. </a:t>
            </a:r>
            <a:endParaRPr lang="en-US" dirty="0" smtClean="0"/>
          </a:p>
          <a:p>
            <a:r>
              <a:rPr lang="en-US" i="1" dirty="0" smtClean="0"/>
              <a:t>(</a:t>
            </a:r>
            <a:r>
              <a:rPr lang="en-US" i="1" dirty="0"/>
              <a:t>Structure of this sentence: Prepositional phrase + prepositional phrase + start of main clause + interrupting adjective clause + end of main clause + appositional phrase + adjective clause + appositional phrase).</a:t>
            </a:r>
          </a:p>
        </p:txBody>
      </p:sp>
    </p:spTree>
    <p:extLst>
      <p:ext uri="{BB962C8B-B14F-4D97-AF65-F5344CB8AC3E}">
        <p14:creationId xmlns:p14="http://schemas.microsoft.com/office/powerpoint/2010/main" val="71944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Shocked by the sudden imposition of this stranger, a man who I bumped into on the subway, on my way home from work, </a:t>
            </a:r>
            <a:r>
              <a:rPr lang="en-US" b="1" dirty="0"/>
              <a:t>I dropped my papers on the ground</a:t>
            </a:r>
            <a:r>
              <a:rPr lang="en-US" dirty="0"/>
              <a:t>; whereupon he helped me pick them up, touching my hand ever-so-slightly as he passed them to me, saying that he really meant it when he’d said that I was the most beautiful woman he’d ever met. </a:t>
            </a:r>
            <a:endParaRPr lang="en-US" dirty="0" smtClean="0"/>
          </a:p>
          <a:p>
            <a:r>
              <a:rPr lang="en-US" i="1" dirty="0" smtClean="0"/>
              <a:t>(</a:t>
            </a:r>
            <a:r>
              <a:rPr lang="en-US" i="1" dirty="0"/>
              <a:t>participial phrase + appositive phrase + prepositional phrase + main clause; conjunction + main clause + gerund phrase + gerund phrase).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Complex Sentences with  Many Fragments (these are not run-ons</a:t>
            </a:r>
            <a:r>
              <a:rPr lang="en-US" sz="3200" dirty="0" smtClean="0">
                <a:sym typeface="Wingdings"/>
              </a:rPr>
              <a:t>)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164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Although endorphins, a neuropeptide released by the hypothalamus and the pituitary gland during times of danger and stress, can act as both stimulant and pain suppressant, </a:t>
            </a:r>
            <a:r>
              <a:rPr lang="en-US" b="1" dirty="0"/>
              <a:t>the release of endorphins during child-birth has been known to cause the circular, lower uterine muscles to close</a:t>
            </a:r>
            <a:r>
              <a:rPr lang="en-US" dirty="0"/>
              <a:t>, creating ineffective contractions and thereby stalling the birthing process, causing the need for medical interventions that have been linked to negative, long-term effects to a child’s well-being. </a:t>
            </a:r>
            <a:endParaRPr lang="en-US" dirty="0" smtClean="0"/>
          </a:p>
          <a:p>
            <a:r>
              <a:rPr lang="en-US" i="1" dirty="0" smtClean="0"/>
              <a:t>(</a:t>
            </a:r>
            <a:r>
              <a:rPr lang="en-US" i="1" dirty="0"/>
              <a:t>Beginning of adverb clause + interrupting appositive phrase + prepositional phrase + end of adverb clause + main clause +  gerund phrase + conjunction + adjective clause + gerund phrase + adjective clause).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z="3200" dirty="0" smtClean="0"/>
              <a:t>Example Complex Sentences with  Many Fragments (these are not run-ons</a:t>
            </a:r>
            <a:r>
              <a:rPr lang="en-US" sz="3200" dirty="0" smtClean="0">
                <a:sym typeface="Wingdings"/>
              </a:rPr>
              <a:t>)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985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"C·R·E·A·T·E for Mississippi Classroom </a:t>
            </a:r>
            <a:r>
              <a:rPr lang="en-US" dirty="0" err="1"/>
              <a:t>Resouces</a:t>
            </a:r>
            <a:r>
              <a:rPr lang="en-US" dirty="0"/>
              <a:t> Lesson Plans Fun with Fragments." </a:t>
            </a:r>
            <a:r>
              <a:rPr lang="en-US" i="1" dirty="0"/>
              <a:t>C·R·E·A·T·E for Mississippi Classroom </a:t>
            </a:r>
            <a:r>
              <a:rPr lang="en-US" i="1" dirty="0" err="1"/>
              <a:t>Resouces</a:t>
            </a:r>
            <a:r>
              <a:rPr lang="en-US" i="1" dirty="0"/>
              <a:t> Lesson Plans Fun with Fragments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01 Dec. 2013. </a:t>
            </a:r>
          </a:p>
          <a:p>
            <a:r>
              <a:rPr lang="en-US" dirty="0"/>
              <a:t>"Learning to Grow." </a:t>
            </a:r>
            <a:r>
              <a:rPr lang="en-US" i="1" dirty="0"/>
              <a:t>Learning to Grow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01 Dec. 2013. </a:t>
            </a:r>
          </a:p>
          <a:p>
            <a:r>
              <a:rPr lang="en-US" dirty="0"/>
              <a:t>"Teaching to Avoid Sentence Fragments." </a:t>
            </a:r>
            <a:r>
              <a:rPr lang="en-US" i="1" dirty="0"/>
              <a:t>Teaching to Avoid Sentence Fragments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01 Dec. 2013. </a:t>
            </a:r>
          </a:p>
        </p:txBody>
      </p:sp>
    </p:spTree>
    <p:extLst>
      <p:ext uri="{BB962C8B-B14F-4D97-AF65-F5344CB8AC3E}">
        <p14:creationId xmlns:p14="http://schemas.microsoft.com/office/powerpoint/2010/main" val="380387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b="1" dirty="0" smtClean="0"/>
              <a:t>SIMPLE</a:t>
            </a:r>
            <a:r>
              <a:rPr lang="en-US" dirty="0" smtClean="0"/>
              <a:t>: Subject + Verb + Object: </a:t>
            </a:r>
            <a:r>
              <a:rPr lang="en-US" i="1" dirty="0" smtClean="0"/>
              <a:t>I ran to the store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COMPOUND</a:t>
            </a:r>
            <a:r>
              <a:rPr lang="en-US" dirty="0" smtClean="0"/>
              <a:t>: Two SIMPLE sentences joined by a conjunction (</a:t>
            </a:r>
            <a:r>
              <a:rPr lang="en-US" dirty="0" err="1" smtClean="0"/>
              <a:t>fanboys</a:t>
            </a:r>
            <a:r>
              <a:rPr lang="en-US" dirty="0" smtClean="0"/>
              <a:t>-for, and, nor, but, or, yet, so): </a:t>
            </a:r>
            <a:r>
              <a:rPr lang="en-US" i="1" dirty="0" smtClean="0"/>
              <a:t>I rant to the store and I bought milk.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COMPLEX</a:t>
            </a:r>
            <a:r>
              <a:rPr lang="en-US" dirty="0" smtClean="0"/>
              <a:t>: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 simple or a compound sentence with at least one independent clause (usually separated by a comma).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independent clause is a fragment (an incomplete thought): I ran to the store, hoping to buy milk, but it was closed.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4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27" y="274638"/>
            <a:ext cx="8476189" cy="1143000"/>
          </a:xfrm>
        </p:spPr>
        <p:txBody>
          <a:bodyPr/>
          <a:lstStyle/>
          <a:p>
            <a:r>
              <a:rPr lang="en-US" dirty="0" smtClean="0"/>
              <a:t>A “True English Sentence”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ingredients: A noun (subject), verb (action), and main idea.</a:t>
            </a:r>
          </a:p>
          <a:p>
            <a:pPr lvl="1"/>
            <a:r>
              <a:rPr lang="en-US" dirty="0" smtClean="0"/>
              <a:t>I like soccer during summer. It is fun to play with my friends. We like to play every day as it is entertaining. I kick the ball into the goal and everyone cheers. </a:t>
            </a:r>
          </a:p>
          <a:p>
            <a:r>
              <a:rPr lang="en-US" dirty="0" smtClean="0"/>
              <a:t>Fragments: The subject or verb are missing</a:t>
            </a:r>
            <a:endParaRPr lang="en-US" dirty="0"/>
          </a:p>
          <a:p>
            <a:pPr lvl="1"/>
            <a:r>
              <a:rPr lang="en-US" dirty="0" smtClean="0"/>
              <a:t>Hiking up the hill. In the middle of summer. Hurting while I hike. The sun shining on me, without water. </a:t>
            </a:r>
          </a:p>
          <a:p>
            <a:pPr lvl="1"/>
            <a:r>
              <a:rPr lang="en-US" dirty="0" smtClean="0"/>
              <a:t>What is missing?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3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Fragment #1: Prepositional Phrase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941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prepositional phrase is a fragment that starts with a preposition, such as: in, on, near, above, regarding, according to, in spite of, etc</a:t>
            </a:r>
            <a:r>
              <a:rPr lang="en-US" dirty="0" smtClean="0"/>
              <a:t>.</a:t>
            </a:r>
          </a:p>
          <a:p>
            <a:r>
              <a:rPr lang="en-US" dirty="0"/>
              <a:t>Main clause: I enjoyed my run.</a:t>
            </a:r>
          </a:p>
          <a:p>
            <a:r>
              <a:rPr lang="en-US" dirty="0"/>
              <a:t>With prepositional phrase: </a:t>
            </a:r>
            <a:r>
              <a:rPr lang="en-US" b="1" dirty="0"/>
              <a:t>In spite of the rain, </a:t>
            </a:r>
            <a:r>
              <a:rPr lang="en-US" dirty="0"/>
              <a:t>I enjoyed my run.</a:t>
            </a:r>
          </a:p>
          <a:p>
            <a:r>
              <a:rPr lang="en-US" dirty="0"/>
              <a:t>*Note that a prepositional phrase can come after the main clause: </a:t>
            </a:r>
            <a:r>
              <a:rPr lang="en-US" b="1" dirty="0"/>
              <a:t>I enjoyed my run, in spite of the rain.</a:t>
            </a:r>
            <a:r>
              <a:rPr lang="en-US" dirty="0"/>
              <a:t> But also note that if you use your main clause at the beginning of a sentence, you will be limited in your choice of fragments that can follow (</a:t>
            </a:r>
            <a:r>
              <a:rPr lang="en-US" dirty="0" err="1"/>
              <a:t>ie</a:t>
            </a:r>
            <a:r>
              <a:rPr lang="en-US" dirty="0"/>
              <a:t>. your sentence will probably be shorter. See the long sentences in the next section and note how the main clause is always in the middle).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9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appositional phrase (explanation phrase) is a noun-based fragment (no verb in it) that explains a bit of info about the preceding noun.</a:t>
            </a:r>
          </a:p>
          <a:p>
            <a:r>
              <a:rPr lang="en-US" dirty="0"/>
              <a:t>His dog, </a:t>
            </a:r>
            <a:r>
              <a:rPr lang="en-US" b="1" dirty="0"/>
              <a:t>a beagle</a:t>
            </a:r>
            <a:r>
              <a:rPr lang="en-US" dirty="0"/>
              <a:t>, is a very friendly fellow.</a:t>
            </a:r>
          </a:p>
          <a:p>
            <a:r>
              <a:rPr lang="en-US" dirty="0"/>
              <a:t>My oldest sister, </a:t>
            </a:r>
            <a:r>
              <a:rPr lang="en-US" b="1" dirty="0"/>
              <a:t>Margot</a:t>
            </a:r>
            <a:r>
              <a:rPr lang="en-US" dirty="0"/>
              <a:t>, is jealous of me.</a:t>
            </a:r>
          </a:p>
          <a:p>
            <a:r>
              <a:rPr lang="en-US" dirty="0"/>
              <a:t>Tonight I’m writing a post for my blog, </a:t>
            </a:r>
            <a:r>
              <a:rPr lang="en-US" b="1" dirty="0"/>
              <a:t>learning2grow.org</a:t>
            </a:r>
            <a:r>
              <a:rPr lang="en-US" dirty="0"/>
              <a:t>.</a:t>
            </a:r>
          </a:p>
          <a:p>
            <a:r>
              <a:rPr lang="en-US" dirty="0"/>
              <a:t>Canada, </a:t>
            </a:r>
            <a:r>
              <a:rPr lang="en-US" b="1" dirty="0"/>
              <a:t>a very beautiful country</a:t>
            </a:r>
            <a:r>
              <a:rPr lang="en-US" dirty="0"/>
              <a:t>, is north of America.</a:t>
            </a:r>
          </a:p>
          <a:p>
            <a:r>
              <a:rPr lang="en-US" dirty="0"/>
              <a:t>*Note that if you take out the fragment (the words in bold) then you still have a complete sentence. Also note that none of the fragments (in bold) can stand as a main clause on its own. You can also use dashes — and brackets () instead of commas. Dashes intensify the information (make it stronger) and brackets soften the information. For example: Canada — a very beautiful country — is north of America.  Or: Canada (a very beautiful country) is north of America.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Fragment #2: Appositional Phrase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75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participial phrase is a fragment that uses a specific type of past-tense verb (a participial) that acts like an adjective. This participial verb is not a true verb.</a:t>
            </a:r>
          </a:p>
          <a:p>
            <a:r>
              <a:rPr lang="en-US" dirty="0"/>
              <a:t>Kevin couldn’t find the path, </a:t>
            </a:r>
            <a:r>
              <a:rPr lang="en-US" b="1" dirty="0"/>
              <a:t>covered by the drifting snow</a:t>
            </a:r>
            <a:r>
              <a:rPr lang="en-US" dirty="0"/>
              <a:t>. (comma optional)</a:t>
            </a:r>
          </a:p>
          <a:p>
            <a:r>
              <a:rPr lang="en-US" b="1" dirty="0"/>
              <a:t>Dissatisfied with my coffee</a:t>
            </a:r>
            <a:r>
              <a:rPr lang="en-US" dirty="0"/>
              <a:t>, I went to the store to buy milk.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Fragment #3: Participial Phrase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091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Gerund phrase is a fragment that uses a verb with an ‘</a:t>
            </a:r>
            <a:r>
              <a:rPr lang="en-US" dirty="0" err="1"/>
              <a:t>ing</a:t>
            </a:r>
            <a:r>
              <a:rPr lang="en-US" dirty="0"/>
              <a:t>’ ending (please note: a gerund is NOT a verb!). This ‘</a:t>
            </a:r>
            <a:r>
              <a:rPr lang="en-US" dirty="0" err="1"/>
              <a:t>ing</a:t>
            </a:r>
            <a:r>
              <a:rPr lang="en-US" dirty="0"/>
              <a:t>’ ending makes the gerund act like a noun: I like </a:t>
            </a:r>
            <a:r>
              <a:rPr lang="en-US" b="1" dirty="0"/>
              <a:t>running</a:t>
            </a:r>
            <a:r>
              <a:rPr lang="en-US" dirty="0"/>
              <a:t>. I like </a:t>
            </a:r>
            <a:r>
              <a:rPr lang="en-US" b="1" dirty="0"/>
              <a:t>cake</a:t>
            </a:r>
            <a:r>
              <a:rPr lang="en-US" dirty="0"/>
              <a:t>.</a:t>
            </a:r>
          </a:p>
          <a:p>
            <a:r>
              <a:rPr lang="en-US" dirty="0"/>
              <a:t>I earn money on the weekends, </a:t>
            </a:r>
            <a:r>
              <a:rPr lang="en-US" b="1" dirty="0"/>
              <a:t>washing dishes at the local diner</a:t>
            </a:r>
            <a:r>
              <a:rPr lang="en-US" dirty="0"/>
              <a:t>. (comma optional)</a:t>
            </a:r>
          </a:p>
          <a:p>
            <a:r>
              <a:rPr lang="en-US" b="1" dirty="0"/>
              <a:t>Hoping to get a job</a:t>
            </a:r>
            <a:r>
              <a:rPr lang="en-US" dirty="0"/>
              <a:t>, I put my resume on Craigslist.</a:t>
            </a:r>
          </a:p>
          <a:p>
            <a:r>
              <a:rPr lang="en-US" dirty="0"/>
              <a:t>*Note that commas are often optional, depending on the length of the clause.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Fragment #4: Gerund Phrase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074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Infinitive phrase is a fragment using the infinitive form of the verb ‘to’ (to eat, to walk, etc.).  This is also not a true verb!</a:t>
            </a:r>
          </a:p>
          <a:p>
            <a:r>
              <a:rPr lang="en-US" dirty="0"/>
              <a:t>We all stood around watching Jim at the park </a:t>
            </a:r>
            <a:r>
              <a:rPr lang="en-US" b="1" dirty="0"/>
              <a:t>to see if he could pull off a backward handstand</a:t>
            </a:r>
            <a:r>
              <a:rPr lang="en-US" dirty="0"/>
              <a:t>.</a:t>
            </a:r>
          </a:p>
          <a:p>
            <a:r>
              <a:rPr lang="en-US" dirty="0"/>
              <a:t>The mad scientist worked frantically </a:t>
            </a:r>
            <a:r>
              <a:rPr lang="en-US" b="1" dirty="0"/>
              <a:t>to complete his experiment before the police came</a:t>
            </a:r>
            <a:r>
              <a:rPr lang="en-US" dirty="0"/>
              <a:t>.</a:t>
            </a:r>
          </a:p>
          <a:p>
            <a:r>
              <a:rPr lang="en-US" dirty="0"/>
              <a:t>*Note that the infinitive never comes at the beginning of the sentence.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Fragment #5: Infinitive Phrase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653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Adverb clause uses ‘because’ ‘if’ ‘although’ ‘when’ (and others) and is called an adverb clause because its job is to describe the verb of the main clause</a:t>
            </a:r>
            <a:r>
              <a:rPr lang="en-US" dirty="0" smtClean="0"/>
              <a:t>.</a:t>
            </a:r>
          </a:p>
          <a:p>
            <a:r>
              <a:rPr lang="en-US" dirty="0"/>
              <a:t>I like to swim at the pool </a:t>
            </a:r>
            <a:r>
              <a:rPr lang="en-US" b="1" dirty="0"/>
              <a:t>when it gets too cold to go for hikes</a:t>
            </a:r>
            <a:r>
              <a:rPr lang="en-US" dirty="0"/>
              <a:t>. </a:t>
            </a:r>
            <a:r>
              <a:rPr lang="en-US" b="1" dirty="0"/>
              <a:t>When it gets too cold to go for hikes,</a:t>
            </a:r>
            <a:r>
              <a:rPr lang="en-US" dirty="0"/>
              <a:t> I like to swim at the pool. </a:t>
            </a:r>
            <a:r>
              <a:rPr lang="en-US" i="1" dirty="0"/>
              <a:t>(when you put the clause first you MUST use a comma)</a:t>
            </a:r>
          </a:p>
          <a:p>
            <a:r>
              <a:rPr lang="en-US" dirty="0"/>
              <a:t>I’ll choose something that is environmentally friendly </a:t>
            </a:r>
            <a:r>
              <a:rPr lang="en-US" b="1" dirty="0"/>
              <a:t>if I buy a car</a:t>
            </a:r>
            <a:r>
              <a:rPr lang="en-US" dirty="0"/>
              <a:t>. </a:t>
            </a:r>
            <a:r>
              <a:rPr lang="en-US" b="1" dirty="0"/>
              <a:t>If I buy a car</a:t>
            </a:r>
            <a:r>
              <a:rPr lang="en-US" dirty="0"/>
              <a:t>, I’ll choose something that is environmentally friendly. (Again, you must use a comma)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Fragment #6: Adverb Clause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0338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35</TotalTime>
  <Words>1291</Words>
  <Application>Microsoft Macintosh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Travelogue</vt:lpstr>
      <vt:lpstr>Sentence Fragments</vt:lpstr>
      <vt:lpstr>Types of Sentences</vt:lpstr>
      <vt:lpstr>A “True English Sentence”</vt:lpstr>
      <vt:lpstr>Fragment #1: Prepositional Phrase</vt:lpstr>
      <vt:lpstr>Fragment #2: Appositional Phrase</vt:lpstr>
      <vt:lpstr>Fragment #3: Participial Phrase</vt:lpstr>
      <vt:lpstr>Fragment #4: Gerund Phrase</vt:lpstr>
      <vt:lpstr>Fragment #5: Infinitive Phrase</vt:lpstr>
      <vt:lpstr>Fragment #6: Adverb Clause</vt:lpstr>
      <vt:lpstr>Fragment #7: Adjective Clause</vt:lpstr>
      <vt:lpstr>Example Complex Sentences with  Many Fragments (these are not run-ons)</vt:lpstr>
      <vt:lpstr>Example Complex Sentences with  Many Fragments (these are not run-ons)</vt:lpstr>
      <vt:lpstr>Example Complex Sentences with  Many Fragments (these are not run-ons)</vt:lpstr>
      <vt:lpstr>References</vt:lpstr>
    </vt:vector>
  </TitlesOfParts>
  <Company>Salinas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Fragments</dc:title>
  <dc:creator>Brianna Willis</dc:creator>
  <cp:lastModifiedBy>Brianna Willis</cp:lastModifiedBy>
  <cp:revision>5</cp:revision>
  <dcterms:created xsi:type="dcterms:W3CDTF">2013-12-01T20:45:21Z</dcterms:created>
  <dcterms:modified xsi:type="dcterms:W3CDTF">2014-08-25T17:09:12Z</dcterms:modified>
</cp:coreProperties>
</file>