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1" r:id="rId1"/>
  </p:sldMasterIdLst>
  <p:notesMasterIdLst>
    <p:notesMasterId r:id="rId18"/>
  </p:notesMasterIdLst>
  <p:sldIdLst>
    <p:sldId id="256" r:id="rId2"/>
    <p:sldId id="257" r:id="rId3"/>
    <p:sldId id="259" r:id="rId4"/>
    <p:sldId id="258" r:id="rId5"/>
    <p:sldId id="263" r:id="rId6"/>
    <p:sldId id="264" r:id="rId7"/>
    <p:sldId id="265" r:id="rId8"/>
    <p:sldId id="268" r:id="rId9"/>
    <p:sldId id="266" r:id="rId10"/>
    <p:sldId id="260" r:id="rId11"/>
    <p:sldId id="262" r:id="rId12"/>
    <p:sldId id="269" r:id="rId13"/>
    <p:sldId id="270" r:id="rId14"/>
    <p:sldId id="272" r:id="rId15"/>
    <p:sldId id="271" r:id="rId16"/>
    <p:sldId id="26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8" d="100"/>
          <a:sy n="118" d="100"/>
        </p:scale>
        <p:origin x="-15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509D9A-12E7-144A-9506-139011323405}" type="datetimeFigureOut">
              <a:rPr lang="en-US" smtClean="0"/>
              <a:t>11/5/15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07FD52-DFF7-D24F-8DB1-66954F2EA209}" type="slidenum">
              <a:rPr lang="en-US" smtClean="0"/>
              <a:t>‹#›</a:t>
            </a:fld>
            <a:endParaRPr lang="en-US"/>
          </a:p>
        </p:txBody>
      </p:sp>
    </p:spTree>
    <p:extLst>
      <p:ext uri="{BB962C8B-B14F-4D97-AF65-F5344CB8AC3E}">
        <p14:creationId xmlns:p14="http://schemas.microsoft.com/office/powerpoint/2010/main" val="36284100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07FD52-DFF7-D24F-8DB1-66954F2EA209}" type="slidenum">
              <a:rPr lang="en-US" smtClean="0"/>
              <a:t>8</a:t>
            </a:fld>
            <a:endParaRPr lang="en-US"/>
          </a:p>
        </p:txBody>
      </p:sp>
    </p:spTree>
    <p:extLst>
      <p:ext uri="{BB962C8B-B14F-4D97-AF65-F5344CB8AC3E}">
        <p14:creationId xmlns:p14="http://schemas.microsoft.com/office/powerpoint/2010/main" val="2114706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0F05F8-974F-BD4A-82A9-B4BE876EF181}" type="datetimeFigureOut">
              <a:rPr lang="en-US" smtClean="0"/>
              <a:t>11/5/15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907395-0814-1F48-BAD2-0989DFAF7DAF}"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0F05F8-974F-BD4A-82A9-B4BE876EF181}" type="datetimeFigureOut">
              <a:rPr lang="en-US" smtClean="0"/>
              <a:t>11/5/15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907395-0814-1F48-BAD2-0989DFAF7DAF}" type="slidenum">
              <a:rPr lang="en-US" smtClean="0"/>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0F05F8-974F-BD4A-82A9-B4BE876EF181}" type="datetimeFigureOut">
              <a:rPr lang="en-US" smtClean="0"/>
              <a:t>11/5/15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907395-0814-1F48-BAD2-0989DFAF7DAF}" type="slidenum">
              <a:rPr lang="en-US" smtClean="0"/>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C0F05F8-974F-BD4A-82A9-B4BE876EF181}" type="datetimeFigureOut">
              <a:rPr lang="en-US" smtClean="0"/>
              <a:t>11/5/15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907395-0814-1F48-BAD2-0989DFAF7DAF}"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0F05F8-974F-BD4A-82A9-B4BE876EF181}" type="datetimeFigureOut">
              <a:rPr lang="en-US" smtClean="0"/>
              <a:t>11/5/15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907395-0814-1F48-BAD2-0989DFAF7DAF}" type="slidenum">
              <a:rPr lang="en-US" smtClean="0"/>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C0F05F8-974F-BD4A-82A9-B4BE876EF181}" type="datetimeFigureOut">
              <a:rPr lang="en-US" smtClean="0"/>
              <a:t>11/5/15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907395-0814-1F48-BAD2-0989DFAF7DAF}"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0F05F8-974F-BD4A-82A9-B4BE876EF181}" type="datetimeFigureOut">
              <a:rPr lang="en-US" smtClean="0"/>
              <a:t>11/5/15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907395-0814-1F48-BAD2-0989DFAF7DAF}"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0F05F8-974F-BD4A-82A9-B4BE876EF181}" type="datetimeFigureOut">
              <a:rPr lang="en-US" smtClean="0"/>
              <a:t>11/5/15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907395-0814-1F48-BAD2-0989DFAF7DAF}" type="slidenum">
              <a:rPr lang="en-US" smtClean="0"/>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F05F8-974F-BD4A-82A9-B4BE876EF181}" type="datetimeFigureOut">
              <a:rPr lang="en-US" smtClean="0"/>
              <a:t>11/5/15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907395-0814-1F48-BAD2-0989DFAF7DAF}" type="slidenum">
              <a:rPr lang="en-US" smtClean="0"/>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F05F8-974F-BD4A-82A9-B4BE876EF181}" type="datetimeFigureOut">
              <a:rPr lang="en-US" smtClean="0"/>
              <a:t>11/5/15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907395-0814-1F48-BAD2-0989DFAF7DAF}" type="slidenum">
              <a:rPr lang="en-US" smtClean="0"/>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F05F8-974F-BD4A-82A9-B4BE876EF181}" type="datetimeFigureOut">
              <a:rPr lang="en-US" smtClean="0"/>
              <a:t>11/5/15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907395-0814-1F48-BAD2-0989DFAF7DAF}"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C0F05F8-974F-BD4A-82A9-B4BE876EF181}" type="datetimeFigureOut">
              <a:rPr lang="en-US" smtClean="0"/>
              <a:t>11/5/15</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4907395-0814-1F48-BAD2-0989DFAF7DA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5526" y="4320700"/>
            <a:ext cx="6400800" cy="1996264"/>
          </a:xfrm>
        </p:spPr>
        <p:txBody>
          <a:bodyPr>
            <a:normAutofit fontScale="92500" lnSpcReduction="10000"/>
          </a:bodyPr>
          <a:lstStyle/>
          <a:p>
            <a:pPr algn="ctr"/>
            <a:r>
              <a:rPr lang="en-US" sz="3600" dirty="0" smtClean="0"/>
              <a:t>Please Take Notes Today on the Rationale and Deadlines/Requirements of the Junior Research Paper</a:t>
            </a:r>
            <a:endParaRPr lang="en-US" sz="3600" dirty="0"/>
          </a:p>
        </p:txBody>
      </p:sp>
      <p:sp>
        <p:nvSpPr>
          <p:cNvPr id="2" name="Title 1"/>
          <p:cNvSpPr>
            <a:spLocks noGrp="1"/>
          </p:cNvSpPr>
          <p:nvPr>
            <p:ph type="ctrTitle"/>
          </p:nvPr>
        </p:nvSpPr>
        <p:spPr>
          <a:xfrm>
            <a:off x="785323" y="1052827"/>
            <a:ext cx="7483752" cy="2833373"/>
          </a:xfrm>
        </p:spPr>
        <p:txBody>
          <a:bodyPr>
            <a:normAutofit/>
          </a:bodyPr>
          <a:lstStyle/>
          <a:p>
            <a:pPr algn="ctr"/>
            <a:r>
              <a:rPr lang="en-US" sz="6600" dirty="0" smtClean="0"/>
              <a:t>Junior Research Paper</a:t>
            </a:r>
            <a:endParaRPr lang="en-US" sz="6600" dirty="0"/>
          </a:p>
        </p:txBody>
      </p:sp>
    </p:spTree>
    <p:extLst>
      <p:ext uri="{BB962C8B-B14F-4D97-AF65-F5344CB8AC3E}">
        <p14:creationId xmlns:p14="http://schemas.microsoft.com/office/powerpoint/2010/main" val="1772499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Examples of THESIS QUESTIONS and THESIS STATEMENTS</a:t>
            </a:r>
            <a:endParaRPr lang="en-US" dirty="0"/>
          </a:p>
        </p:txBody>
      </p:sp>
      <p:sp>
        <p:nvSpPr>
          <p:cNvPr id="5" name="Vertical Text Placeholder 4"/>
          <p:cNvSpPr>
            <a:spLocks noGrp="1"/>
          </p:cNvSpPr>
          <p:nvPr>
            <p:ph type="body" orient="vert" idx="1"/>
          </p:nvPr>
        </p:nvSpPr>
        <p:spPr>
          <a:xfrm>
            <a:off x="532610" y="268771"/>
            <a:ext cx="7773190" cy="4103397"/>
          </a:xfrm>
        </p:spPr>
        <p:txBody>
          <a:bodyPr vert="horz">
            <a:normAutofit/>
          </a:bodyPr>
          <a:lstStyle/>
          <a:p>
            <a:r>
              <a:rPr lang="en-US" sz="2800" dirty="0" smtClean="0"/>
              <a:t>QUESTION: Should </a:t>
            </a:r>
            <a:r>
              <a:rPr lang="en-US" sz="2800" dirty="0"/>
              <a:t>the government use invasive pat-downs and body scans to ensure passenger safety or are there better methods</a:t>
            </a:r>
            <a:r>
              <a:rPr lang="en-US" sz="2800" dirty="0" smtClean="0"/>
              <a:t>?</a:t>
            </a:r>
          </a:p>
          <a:p>
            <a:r>
              <a:rPr lang="en-US" sz="2800" dirty="0" smtClean="0"/>
              <a:t>THESIS STATEMENT: The government should not enforce invasive pat-downs and body scans that have been proven to be harmful to mankind; there are better methods in which to secure the safety of travelers.</a:t>
            </a:r>
          </a:p>
        </p:txBody>
      </p:sp>
    </p:spTree>
    <p:extLst>
      <p:ext uri="{BB962C8B-B14F-4D97-AF65-F5344CB8AC3E}">
        <p14:creationId xmlns:p14="http://schemas.microsoft.com/office/powerpoint/2010/main" val="31111985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strips(downLeft)">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strips(downLeft)">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1489" y="4687924"/>
            <a:ext cx="6512511" cy="1143000"/>
          </a:xfrm>
        </p:spPr>
        <p:txBody>
          <a:bodyPr/>
          <a:lstStyle/>
          <a:p>
            <a:r>
              <a:rPr lang="en-US" dirty="0" smtClean="0"/>
              <a:t>Example of THESIS STATEMENT AND THESIS QUESTION</a:t>
            </a:r>
            <a:endParaRPr lang="en-US" dirty="0"/>
          </a:p>
        </p:txBody>
      </p:sp>
      <p:sp>
        <p:nvSpPr>
          <p:cNvPr id="3" name="Vertical Text Placeholder 2"/>
          <p:cNvSpPr>
            <a:spLocks noGrp="1"/>
          </p:cNvSpPr>
          <p:nvPr>
            <p:ph type="body" orient="vert" idx="1"/>
          </p:nvPr>
        </p:nvSpPr>
        <p:spPr>
          <a:xfrm>
            <a:off x="0" y="14476"/>
            <a:ext cx="6400800" cy="3474720"/>
          </a:xfrm>
        </p:spPr>
        <p:txBody>
          <a:bodyPr vert="horz">
            <a:noAutofit/>
          </a:bodyPr>
          <a:lstStyle/>
          <a:p>
            <a:r>
              <a:rPr lang="en-US" sz="2700" dirty="0" smtClean="0"/>
              <a:t>THESIS QUESTION: </a:t>
            </a:r>
            <a:r>
              <a:rPr lang="en-US" sz="2700" dirty="0"/>
              <a:t>Does the media, both print and broadcast, report fairly? Does it ever cross the line between reporting the news and creating the news?</a:t>
            </a:r>
            <a:endParaRPr lang="en-US" sz="2700" dirty="0" smtClean="0"/>
          </a:p>
          <a:p>
            <a:endParaRPr lang="en-US" sz="2700" dirty="0"/>
          </a:p>
          <a:p>
            <a:r>
              <a:rPr lang="en-US" sz="2700" dirty="0" smtClean="0"/>
              <a:t>THESIS STATEMENT: Unfortunately the media has hit an all time low; not only is the media, both print and broadcast, reporting unfairly, but they are going so far as to creating news in order to stay relevant. </a:t>
            </a:r>
            <a:endParaRPr lang="en-US" sz="2700" dirty="0"/>
          </a:p>
        </p:txBody>
      </p:sp>
    </p:spTree>
    <p:extLst>
      <p:ext uri="{BB962C8B-B14F-4D97-AF65-F5344CB8AC3E}">
        <p14:creationId xmlns:p14="http://schemas.microsoft.com/office/powerpoint/2010/main" val="1178104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2062"/>
            <a:ext cx="6318778" cy="1069197"/>
          </a:xfrm>
        </p:spPr>
        <p:txBody>
          <a:bodyPr/>
          <a:lstStyle/>
          <a:p>
            <a:pPr algn="ctr"/>
            <a:r>
              <a:rPr lang="en-US" dirty="0" smtClean="0"/>
              <a:t>RESEARCH PAPER REQUIREMENTS</a:t>
            </a:r>
            <a:endParaRPr lang="en-US" dirty="0"/>
          </a:p>
        </p:txBody>
      </p:sp>
      <p:sp>
        <p:nvSpPr>
          <p:cNvPr id="5" name="Vertical Text Placeholder 4"/>
          <p:cNvSpPr>
            <a:spLocks noGrp="1"/>
          </p:cNvSpPr>
          <p:nvPr>
            <p:ph type="body" orient="vert" idx="1"/>
          </p:nvPr>
        </p:nvSpPr>
        <p:spPr>
          <a:xfrm>
            <a:off x="1199224" y="1428076"/>
            <a:ext cx="6400800" cy="3474720"/>
          </a:xfrm>
        </p:spPr>
        <p:txBody>
          <a:bodyPr vert="horz">
            <a:noAutofit/>
          </a:bodyPr>
          <a:lstStyle/>
          <a:p>
            <a:pPr lvl="0" algn="ctr"/>
            <a:r>
              <a:rPr lang="en-US" sz="2400" dirty="0" smtClean="0"/>
              <a:t>5 </a:t>
            </a:r>
            <a:r>
              <a:rPr lang="en-US" sz="2400" dirty="0"/>
              <a:t>½ - 7 pages including the graphic (this means words should be half way down page 6</a:t>
            </a:r>
            <a:r>
              <a:rPr lang="en-US" sz="2400" dirty="0" smtClean="0"/>
              <a:t>)</a:t>
            </a:r>
          </a:p>
          <a:p>
            <a:pPr lvl="0" algn="ctr"/>
            <a:r>
              <a:rPr lang="en-US" sz="2400" dirty="0" smtClean="0"/>
              <a:t>Works Cited page does not count towards the 5.5 to 7 pages</a:t>
            </a:r>
            <a:endParaRPr lang="en-US" sz="2400" dirty="0"/>
          </a:p>
          <a:p>
            <a:pPr lvl="0" algn="ctr"/>
            <a:r>
              <a:rPr lang="en-US" sz="2400" dirty="0"/>
              <a:t>It must be in MLA format – typed, double-spaced, 1” margins, Times New Roman Font</a:t>
            </a:r>
            <a:r>
              <a:rPr lang="en-US" sz="2400" dirty="0" smtClean="0"/>
              <a:t>… Header, Correct </a:t>
            </a:r>
            <a:r>
              <a:rPr lang="en-US" sz="2400" dirty="0"/>
              <a:t>H</a:t>
            </a:r>
            <a:r>
              <a:rPr lang="en-US" sz="2400" dirty="0" smtClean="0"/>
              <a:t>eading</a:t>
            </a:r>
            <a:endParaRPr lang="en-US" sz="2400" dirty="0"/>
          </a:p>
          <a:p>
            <a:pPr lvl="0" algn="ctr"/>
            <a:r>
              <a:rPr lang="en-US" sz="2400" dirty="0"/>
              <a:t>Graphic – one is required </a:t>
            </a:r>
          </a:p>
          <a:p>
            <a:pPr lvl="1" algn="ctr"/>
            <a:r>
              <a:rPr lang="en-US" sz="2400" dirty="0"/>
              <a:t>½ page maximum</a:t>
            </a:r>
          </a:p>
          <a:p>
            <a:pPr lvl="1" algn="ctr"/>
            <a:r>
              <a:rPr lang="en-US" sz="2400" dirty="0"/>
              <a:t>You must explain in </a:t>
            </a:r>
            <a:r>
              <a:rPr lang="en-US" sz="2400" dirty="0" smtClean="0"/>
              <a:t>the paragraph (where the graphic is) </a:t>
            </a:r>
            <a:r>
              <a:rPr lang="en-US" sz="2400" dirty="0"/>
              <a:t>how the graphic connects with the content of the essay </a:t>
            </a:r>
          </a:p>
        </p:txBody>
      </p:sp>
    </p:spTree>
    <p:extLst>
      <p:ext uri="{BB962C8B-B14F-4D97-AF65-F5344CB8AC3E}">
        <p14:creationId xmlns:p14="http://schemas.microsoft.com/office/powerpoint/2010/main" val="2913438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strips(downLeft)">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strips(downLeft)">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strips(downLeft)">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strips(downLeft)">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strips(downLeft)">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strips(downLeft)">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75899" y="14477"/>
            <a:ext cx="6400800" cy="3474720"/>
          </a:xfrm>
        </p:spPr>
        <p:txBody>
          <a:bodyPr vert="horz">
            <a:noAutofit/>
          </a:bodyPr>
          <a:lstStyle/>
          <a:p>
            <a:pPr lvl="0"/>
            <a:r>
              <a:rPr lang="en-US" sz="2800" dirty="0"/>
              <a:t>6</a:t>
            </a:r>
            <a:r>
              <a:rPr lang="en-US" sz="2800" dirty="0" smtClean="0"/>
              <a:t> </a:t>
            </a:r>
            <a:r>
              <a:rPr lang="en-US" sz="2800" dirty="0"/>
              <a:t>sources minimum – 1 must be in print (1 interview can count as a print source)</a:t>
            </a:r>
          </a:p>
          <a:p>
            <a:pPr lvl="0"/>
            <a:r>
              <a:rPr lang="en-US" sz="2800" dirty="0"/>
              <a:t>Wikipedia does </a:t>
            </a:r>
            <a:r>
              <a:rPr lang="en-US" sz="2800" b="1" i="1" u="sng" dirty="0"/>
              <a:t>not </a:t>
            </a:r>
            <a:r>
              <a:rPr lang="en-US" sz="2800" dirty="0"/>
              <a:t> count as a </a:t>
            </a:r>
            <a:r>
              <a:rPr lang="en-US" sz="2800" dirty="0" smtClean="0"/>
              <a:t>source, Blogs </a:t>
            </a:r>
            <a:r>
              <a:rPr lang="en-US" sz="2800" dirty="0"/>
              <a:t>do not count as sources</a:t>
            </a:r>
          </a:p>
          <a:p>
            <a:pPr lvl="0"/>
            <a:r>
              <a:rPr lang="en-US" sz="2800" dirty="0"/>
              <a:t>Use at least one quote and one </a:t>
            </a:r>
            <a:r>
              <a:rPr lang="en-US" sz="2800" dirty="0" smtClean="0"/>
              <a:t>paraphrase (we review the difference between quoting, summarizing, paraphrasing) </a:t>
            </a:r>
            <a:r>
              <a:rPr lang="en-US" sz="2800" dirty="0"/>
              <a:t>in each body paragraph </a:t>
            </a:r>
          </a:p>
          <a:p>
            <a:pPr lvl="0"/>
            <a:r>
              <a:rPr lang="en-US" sz="2800" dirty="0" smtClean="0"/>
              <a:t>10 </a:t>
            </a:r>
            <a:r>
              <a:rPr lang="en-US" sz="2800" dirty="0"/>
              <a:t>citations required total </a:t>
            </a:r>
          </a:p>
          <a:p>
            <a:pPr lvl="0"/>
            <a:r>
              <a:rPr lang="en-US" sz="2800" b="1" dirty="0"/>
              <a:t>Sources listed on the Works Cited page must have been cited in the text of the essay </a:t>
            </a:r>
            <a:endParaRPr lang="en-US" sz="2800" dirty="0"/>
          </a:p>
          <a:p>
            <a:endParaRPr lang="en-US" sz="2800" dirty="0"/>
          </a:p>
          <a:p>
            <a:endParaRPr lang="en-US" sz="2800" dirty="0"/>
          </a:p>
        </p:txBody>
      </p:sp>
    </p:spTree>
    <p:extLst>
      <p:ext uri="{BB962C8B-B14F-4D97-AF65-F5344CB8AC3E}">
        <p14:creationId xmlns:p14="http://schemas.microsoft.com/office/powerpoint/2010/main" val="27243507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1489" y="5151952"/>
            <a:ext cx="6512511" cy="1143000"/>
          </a:xfrm>
        </p:spPr>
        <p:txBody>
          <a:bodyPr/>
          <a:lstStyle/>
          <a:p>
            <a:r>
              <a:rPr lang="en-US" dirty="0" smtClean="0">
                <a:sym typeface="Wingdings"/>
              </a:rPr>
              <a:t>How many paragraphs?</a:t>
            </a:r>
            <a:endParaRPr lang="en-US" dirty="0"/>
          </a:p>
        </p:txBody>
      </p:sp>
      <p:sp>
        <p:nvSpPr>
          <p:cNvPr id="3" name="Vertical Text Placeholder 2"/>
          <p:cNvSpPr>
            <a:spLocks noGrp="1"/>
          </p:cNvSpPr>
          <p:nvPr>
            <p:ph type="body" orient="vert" idx="1"/>
          </p:nvPr>
        </p:nvSpPr>
        <p:spPr>
          <a:xfrm>
            <a:off x="593959" y="178372"/>
            <a:ext cx="6400800" cy="3474720"/>
          </a:xfrm>
        </p:spPr>
        <p:txBody>
          <a:bodyPr vert="horz">
            <a:noAutofit/>
          </a:bodyPr>
          <a:lstStyle/>
          <a:p>
            <a:r>
              <a:rPr lang="en-US" sz="2400" dirty="0" smtClean="0"/>
              <a:t>Many </a:t>
            </a:r>
            <a:r>
              <a:rPr lang="en-US" sz="2400" dirty="0"/>
              <a:t>students are going to ask the question, “How many paragraphs should my research paper be?</a:t>
            </a:r>
            <a:r>
              <a:rPr lang="en-US" sz="2400" dirty="0" smtClean="0"/>
              <a:t>”</a:t>
            </a:r>
          </a:p>
          <a:p>
            <a:r>
              <a:rPr lang="en-US" sz="2400" dirty="0" smtClean="0"/>
              <a:t>You </a:t>
            </a:r>
            <a:r>
              <a:rPr lang="en-US" sz="2400" dirty="0"/>
              <a:t>will have one introduction, a conclusion, and </a:t>
            </a:r>
            <a:r>
              <a:rPr lang="en-US" sz="2400" dirty="0" smtClean="0"/>
              <a:t>3 </a:t>
            </a:r>
            <a:r>
              <a:rPr lang="en-US" sz="2400" dirty="0"/>
              <a:t>subtopics you will be researching about your topic, and 1 counter argument. </a:t>
            </a:r>
            <a:endParaRPr lang="en-US" sz="2400" dirty="0" smtClean="0"/>
          </a:p>
          <a:p>
            <a:r>
              <a:rPr lang="en-US" sz="2400" dirty="0" smtClean="0"/>
              <a:t>This amounts </a:t>
            </a:r>
            <a:r>
              <a:rPr lang="en-US" sz="2400" dirty="0"/>
              <a:t>to </a:t>
            </a:r>
            <a:r>
              <a:rPr lang="en-US" sz="2400" dirty="0" smtClean="0"/>
              <a:t>6 </a:t>
            </a:r>
            <a:r>
              <a:rPr lang="en-US" sz="2400" dirty="0"/>
              <a:t>paragraphs, you may decide to elaborate on certain subtopics and have more than one paragraph per </a:t>
            </a:r>
            <a:r>
              <a:rPr lang="en-US" sz="2400" dirty="0" smtClean="0"/>
              <a:t>subtopic.</a:t>
            </a:r>
          </a:p>
          <a:p>
            <a:r>
              <a:rPr lang="en-US" sz="2400" dirty="0" smtClean="0"/>
              <a:t>Remember</a:t>
            </a:r>
            <a:r>
              <a:rPr lang="en-US" sz="2400" dirty="0"/>
              <a:t>, there are certain requirements for this research paper (such as page length and sources!) but not a paragraph requirement. </a:t>
            </a:r>
          </a:p>
        </p:txBody>
      </p:sp>
    </p:spTree>
    <p:extLst>
      <p:ext uri="{BB962C8B-B14F-4D97-AF65-F5344CB8AC3E}">
        <p14:creationId xmlns:p14="http://schemas.microsoft.com/office/powerpoint/2010/main" val="26079206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8139" y="5109698"/>
            <a:ext cx="6512511" cy="1143000"/>
          </a:xfrm>
        </p:spPr>
        <p:txBody>
          <a:bodyPr/>
          <a:lstStyle/>
          <a:p>
            <a:r>
              <a:rPr lang="en-US" dirty="0" smtClean="0"/>
              <a:t>Plagiarism </a:t>
            </a:r>
            <a:endParaRPr lang="en-US" dirty="0"/>
          </a:p>
        </p:txBody>
      </p:sp>
      <p:sp>
        <p:nvSpPr>
          <p:cNvPr id="3" name="Vertical Text Placeholder 2"/>
          <p:cNvSpPr>
            <a:spLocks noGrp="1"/>
          </p:cNvSpPr>
          <p:nvPr>
            <p:ph type="body" orient="vert" idx="1"/>
          </p:nvPr>
        </p:nvSpPr>
        <p:spPr>
          <a:xfrm>
            <a:off x="839779" y="731519"/>
            <a:ext cx="6400800" cy="3474720"/>
          </a:xfrm>
        </p:spPr>
        <p:txBody>
          <a:bodyPr vert="horz">
            <a:noAutofit/>
          </a:bodyPr>
          <a:lstStyle/>
          <a:p>
            <a:pPr lvl="0"/>
            <a:r>
              <a:rPr lang="en-US" sz="3600" b="1" dirty="0"/>
              <a:t>*</a:t>
            </a:r>
            <a:r>
              <a:rPr lang="en-US" sz="3600" dirty="0"/>
              <a:t>Plagiarism is taking someone else’s words or ideas without giving credit to the person. The penalty is no credit for the research paper until the paper is rewritten for half credit. </a:t>
            </a:r>
          </a:p>
          <a:p>
            <a:endParaRPr lang="en-US" sz="3600" dirty="0"/>
          </a:p>
        </p:txBody>
      </p:sp>
    </p:spTree>
    <p:extLst>
      <p:ext uri="{BB962C8B-B14F-4D97-AF65-F5344CB8AC3E}">
        <p14:creationId xmlns:p14="http://schemas.microsoft.com/office/powerpoint/2010/main" val="24225849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18624" y="5523620"/>
            <a:ext cx="6512511" cy="1143000"/>
          </a:xfrm>
        </p:spPr>
        <p:txBody>
          <a:bodyPr/>
          <a:lstStyle/>
          <a:p>
            <a:r>
              <a:rPr lang="en-US" dirty="0" smtClean="0"/>
              <a:t>PROCON.ORG</a:t>
            </a:r>
            <a:endParaRPr lang="en-US" dirty="0"/>
          </a:p>
        </p:txBody>
      </p:sp>
      <p:sp>
        <p:nvSpPr>
          <p:cNvPr id="5" name="Content Placeholder 4"/>
          <p:cNvSpPr>
            <a:spLocks noGrp="1"/>
          </p:cNvSpPr>
          <p:nvPr>
            <p:ph sz="quarter" idx="13"/>
          </p:nvPr>
        </p:nvSpPr>
        <p:spPr/>
        <p:txBody>
          <a:bodyPr>
            <a:noAutofit/>
          </a:bodyPr>
          <a:lstStyle/>
          <a:p>
            <a:r>
              <a:rPr lang="en-US" sz="2800" dirty="0" smtClean="0"/>
              <a:t>Today you will have a chance to begin researching your topic – I have a handout for you to use as a guideline as you begin on ProCon.Org. This website will aid you in giving you the pro and the con of each hot topic issue it lists.</a:t>
            </a:r>
          </a:p>
          <a:p>
            <a:r>
              <a:rPr lang="en-US" sz="2800" dirty="0" smtClean="0"/>
              <a:t>It is not a requirement you find your topic on ProCon.Org, but it is a great place to start.</a:t>
            </a:r>
            <a:endParaRPr lang="en-US" sz="2800" dirty="0"/>
          </a:p>
        </p:txBody>
      </p:sp>
    </p:spTree>
    <p:extLst>
      <p:ext uri="{BB962C8B-B14F-4D97-AF65-F5344CB8AC3E}">
        <p14:creationId xmlns:p14="http://schemas.microsoft.com/office/powerpoint/2010/main" val="7361635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strips(downLeft)">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strips(downLeft)">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1489" y="-12035"/>
            <a:ext cx="6512511" cy="1143000"/>
          </a:xfrm>
        </p:spPr>
        <p:txBody>
          <a:bodyPr/>
          <a:lstStyle/>
          <a:p>
            <a:r>
              <a:rPr lang="en-US" dirty="0" smtClean="0"/>
              <a:t>Rationale </a:t>
            </a:r>
            <a:endParaRPr lang="en-US" dirty="0"/>
          </a:p>
        </p:txBody>
      </p:sp>
      <p:sp>
        <p:nvSpPr>
          <p:cNvPr id="3" name="Content Placeholder 2"/>
          <p:cNvSpPr>
            <a:spLocks noGrp="1"/>
          </p:cNvSpPr>
          <p:nvPr>
            <p:ph sz="quarter" idx="13"/>
          </p:nvPr>
        </p:nvSpPr>
        <p:spPr>
          <a:xfrm>
            <a:off x="344084" y="239833"/>
            <a:ext cx="6400800" cy="3474720"/>
          </a:xfrm>
        </p:spPr>
        <p:txBody>
          <a:bodyPr>
            <a:noAutofit/>
          </a:bodyPr>
          <a:lstStyle/>
          <a:p>
            <a:r>
              <a:rPr lang="en-US" sz="2600" dirty="0" smtClean="0"/>
              <a:t>Every year of your high school career here at SHS you are required to complete a research project of some sort </a:t>
            </a:r>
          </a:p>
          <a:p>
            <a:r>
              <a:rPr lang="en-US" sz="2600" dirty="0" smtClean="0"/>
              <a:t>In order best prepare you for your Senior year research paper, Junior year we complete a research paper with the same requirements and similar deadlines as the Seniors</a:t>
            </a:r>
          </a:p>
          <a:p>
            <a:r>
              <a:rPr lang="en-US" sz="2600" dirty="0" smtClean="0"/>
              <a:t>We are able to be a bit more flexible with timing </a:t>
            </a:r>
            <a:r>
              <a:rPr lang="en-US" sz="2600" dirty="0" smtClean="0">
                <a:sym typeface="Wingdings"/>
              </a:rPr>
              <a:t></a:t>
            </a:r>
            <a:endParaRPr lang="en-US" sz="2600" dirty="0" smtClean="0"/>
          </a:p>
          <a:p>
            <a:r>
              <a:rPr lang="en-US" sz="2600" dirty="0" smtClean="0"/>
              <a:t>10-12 assignments total for the whole Unit</a:t>
            </a:r>
          </a:p>
          <a:p>
            <a:r>
              <a:rPr lang="en-US" sz="2600" dirty="0" smtClean="0"/>
              <a:t>Final Draft will be due </a:t>
            </a:r>
            <a:r>
              <a:rPr lang="en-US" sz="2600" dirty="0" smtClean="0"/>
              <a:t>after Winter Break. </a:t>
            </a:r>
            <a:endParaRPr lang="en-US" sz="2600" dirty="0" smtClean="0"/>
          </a:p>
          <a:p>
            <a:endParaRPr lang="en-US" sz="2600" dirty="0" smtClean="0"/>
          </a:p>
          <a:p>
            <a:endParaRPr lang="en-US" sz="2600" dirty="0" smtClean="0"/>
          </a:p>
        </p:txBody>
      </p:sp>
    </p:spTree>
    <p:extLst>
      <p:ext uri="{BB962C8B-B14F-4D97-AF65-F5344CB8AC3E}">
        <p14:creationId xmlns:p14="http://schemas.microsoft.com/office/powerpoint/2010/main" val="3978209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790" y="1823337"/>
            <a:ext cx="8019011" cy="3691831"/>
          </a:xfrm>
        </p:spPr>
        <p:txBody>
          <a:bodyPr/>
          <a:lstStyle/>
          <a:p>
            <a:r>
              <a:rPr lang="en-US" sz="6500" dirty="0"/>
              <a:t>What is an acceptable and appropriate topic?</a:t>
            </a:r>
          </a:p>
        </p:txBody>
      </p:sp>
    </p:spTree>
    <p:extLst>
      <p:ext uri="{BB962C8B-B14F-4D97-AF65-F5344CB8AC3E}">
        <p14:creationId xmlns:p14="http://schemas.microsoft.com/office/powerpoint/2010/main" val="40811384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03766" y="0"/>
            <a:ext cx="7297980" cy="5312125"/>
          </a:xfrm>
        </p:spPr>
        <p:txBody>
          <a:bodyPr>
            <a:noAutofit/>
          </a:bodyPr>
          <a:lstStyle/>
          <a:p>
            <a:pPr algn="ctr"/>
            <a:r>
              <a:rPr lang="en-US" sz="2700" dirty="0" smtClean="0"/>
              <a:t>Your topic must be an issue that has two sides to it </a:t>
            </a:r>
          </a:p>
          <a:p>
            <a:pPr algn="ctr"/>
            <a:r>
              <a:rPr lang="en-US" sz="2700" dirty="0" smtClean="0"/>
              <a:t>You must be able to show factual evidence about your topic </a:t>
            </a:r>
          </a:p>
          <a:p>
            <a:pPr lvl="1" algn="ctr"/>
            <a:r>
              <a:rPr lang="en-US" sz="2700" dirty="0" smtClean="0"/>
              <a:t>Religion and Theories are not acceptable – these ideas are based off of theories and/or faith</a:t>
            </a:r>
            <a:endParaRPr lang="en-US" sz="2700" dirty="0"/>
          </a:p>
          <a:p>
            <a:pPr lvl="1" algn="ctr"/>
            <a:r>
              <a:rPr lang="en-US" sz="2700" dirty="0" smtClean="0"/>
              <a:t>You must chose a side of your argument </a:t>
            </a:r>
          </a:p>
          <a:p>
            <a:pPr lvl="1" algn="ctr"/>
            <a:r>
              <a:rPr lang="en-US" sz="2700" dirty="0" smtClean="0"/>
              <a:t>Pick a topic you are passionate about! It is going to be difficult to study a topic for 3 months you are not interested in–</a:t>
            </a:r>
          </a:p>
          <a:p>
            <a:pPr lvl="1" algn="ctr"/>
            <a:r>
              <a:rPr lang="en-US" sz="2700" dirty="0" smtClean="0"/>
              <a:t>Although this is a </a:t>
            </a:r>
            <a:r>
              <a:rPr lang="en-US" sz="2700" b="1" u="sng" dirty="0" smtClean="0"/>
              <a:t>research paper</a:t>
            </a:r>
            <a:r>
              <a:rPr lang="en-US" sz="2700" dirty="0" smtClean="0"/>
              <a:t>, it is also a </a:t>
            </a:r>
            <a:r>
              <a:rPr lang="en-US" sz="2700" b="1" u="sng" dirty="0" smtClean="0"/>
              <a:t>persuasive paper </a:t>
            </a:r>
            <a:r>
              <a:rPr lang="en-US" sz="2700" dirty="0" smtClean="0"/>
              <a:t>– you are going to be persuading me (your reader) to agree with your </a:t>
            </a:r>
            <a:r>
              <a:rPr lang="en-US" sz="2700" b="1" i="1" dirty="0" smtClean="0"/>
              <a:t>THESIS STATEMENT</a:t>
            </a:r>
          </a:p>
          <a:p>
            <a:pPr marL="365760" lvl="1" indent="0" algn="ctr">
              <a:buNone/>
            </a:pPr>
            <a:endParaRPr lang="en-US" sz="2700" dirty="0" smtClean="0"/>
          </a:p>
        </p:txBody>
      </p:sp>
    </p:spTree>
    <p:extLst>
      <p:ext uri="{BB962C8B-B14F-4D97-AF65-F5344CB8AC3E}">
        <p14:creationId xmlns:p14="http://schemas.microsoft.com/office/powerpoint/2010/main" val="30565227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1489" y="160020"/>
            <a:ext cx="6512511" cy="1143000"/>
          </a:xfrm>
        </p:spPr>
        <p:txBody>
          <a:bodyPr/>
          <a:lstStyle/>
          <a:p>
            <a:r>
              <a:rPr lang="en-US" dirty="0" smtClean="0"/>
              <a:t>TOPIC IDEAS – NOT LIMITED TO THIS LIST</a:t>
            </a:r>
            <a:endParaRPr lang="en-US" dirty="0"/>
          </a:p>
        </p:txBody>
      </p:sp>
      <p:sp>
        <p:nvSpPr>
          <p:cNvPr id="3" name="Content Placeholder 2"/>
          <p:cNvSpPr>
            <a:spLocks noGrp="1"/>
          </p:cNvSpPr>
          <p:nvPr>
            <p:ph sz="quarter" idx="13"/>
          </p:nvPr>
        </p:nvSpPr>
        <p:spPr>
          <a:xfrm>
            <a:off x="815240" y="1120771"/>
            <a:ext cx="6400800" cy="3474720"/>
          </a:xfrm>
        </p:spPr>
        <p:txBody>
          <a:bodyPr>
            <a:noAutofit/>
          </a:bodyPr>
          <a:lstStyle/>
          <a:p>
            <a:r>
              <a:rPr lang="en-US" sz="3000" dirty="0" smtClean="0"/>
              <a:t>Gun rights</a:t>
            </a:r>
          </a:p>
          <a:p>
            <a:r>
              <a:rPr lang="en-US" sz="3000" dirty="0" smtClean="0"/>
              <a:t>School uniforms</a:t>
            </a:r>
          </a:p>
          <a:p>
            <a:r>
              <a:rPr lang="en-US" sz="3000" dirty="0" smtClean="0"/>
              <a:t>Minimum weight requirement for models</a:t>
            </a:r>
          </a:p>
          <a:p>
            <a:r>
              <a:rPr lang="en-US" sz="3000" dirty="0" smtClean="0"/>
              <a:t>Does Disney represent a false reality for younger generations?</a:t>
            </a:r>
          </a:p>
          <a:p>
            <a:r>
              <a:rPr lang="en-US" sz="3000" dirty="0" smtClean="0"/>
              <a:t>Cows milk versus alternative milk products (soy, almond, etc.)</a:t>
            </a:r>
          </a:p>
          <a:p>
            <a:r>
              <a:rPr lang="en-US" sz="3000" dirty="0"/>
              <a:t>Should we legalize the sale of human organs</a:t>
            </a:r>
            <a:r>
              <a:rPr lang="en-US" sz="3000" dirty="0" smtClean="0"/>
              <a:t>?</a:t>
            </a:r>
            <a:br>
              <a:rPr lang="en-US" sz="3000" dirty="0" smtClean="0"/>
            </a:br>
            <a:endParaRPr lang="en-US" sz="3000" dirty="0" smtClean="0"/>
          </a:p>
        </p:txBody>
      </p:sp>
    </p:spTree>
    <p:extLst>
      <p:ext uri="{BB962C8B-B14F-4D97-AF65-F5344CB8AC3E}">
        <p14:creationId xmlns:p14="http://schemas.microsoft.com/office/powerpoint/2010/main" val="446884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9215" y="553147"/>
            <a:ext cx="8419343" cy="3653093"/>
          </a:xfrm>
        </p:spPr>
        <p:txBody>
          <a:bodyPr>
            <a:noAutofit/>
          </a:bodyPr>
          <a:lstStyle/>
          <a:p>
            <a:r>
              <a:rPr lang="en-US" sz="3200" dirty="0"/>
              <a:t>Why do normally patient people become impatient behind the wheel?</a:t>
            </a:r>
          </a:p>
          <a:p>
            <a:r>
              <a:rPr lang="en-US" sz="3200" dirty="0"/>
              <a:t>Pros and cons of school uniforms</a:t>
            </a:r>
          </a:p>
          <a:p>
            <a:r>
              <a:rPr lang="en-US" sz="3200" dirty="0"/>
              <a:t>Should government impose restrictions on what kinds of foods can be served in school cafeterias?</a:t>
            </a:r>
          </a:p>
          <a:p>
            <a:r>
              <a:rPr lang="en-US" sz="3200" dirty="0"/>
              <a:t>Do children learn better in boys-only and girls-only schools?</a:t>
            </a:r>
          </a:p>
          <a:p>
            <a:r>
              <a:rPr lang="en-US" sz="3200" dirty="0"/>
              <a:t>Should students be allowed to go to school for a half day and work for a half day?</a:t>
            </a:r>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27809819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48245" y="301294"/>
            <a:ext cx="8132553" cy="3474720"/>
          </a:xfrm>
        </p:spPr>
        <p:txBody>
          <a:bodyPr>
            <a:noAutofit/>
          </a:bodyPr>
          <a:lstStyle/>
          <a:p>
            <a:r>
              <a:rPr lang="en-US" sz="3000" dirty="0" smtClean="0"/>
              <a:t>Should </a:t>
            </a:r>
            <a:r>
              <a:rPr lang="en-US" sz="3000" dirty="0"/>
              <a:t>spanking a child be outlawed?</a:t>
            </a:r>
          </a:p>
          <a:p>
            <a:r>
              <a:rPr lang="en-US" sz="3000" dirty="0"/>
              <a:t>What are the effects on children whose parents push them in sports?</a:t>
            </a:r>
          </a:p>
          <a:p>
            <a:r>
              <a:rPr lang="en-US" sz="3000" dirty="0"/>
              <a:t>Should parents avoid vaccinating their children?</a:t>
            </a:r>
          </a:p>
          <a:p>
            <a:r>
              <a:rPr lang="en-US" sz="3000" dirty="0"/>
              <a:t>What differences, if any, are there in children who are raised by stay-at-home moms and working moms? Does society today still discriminate against working mothers who wish to have flexible work schedules?</a:t>
            </a:r>
          </a:p>
          <a:p>
            <a:endParaRPr lang="en-US" sz="3000" dirty="0"/>
          </a:p>
        </p:txBody>
      </p:sp>
    </p:spTree>
    <p:extLst>
      <p:ext uri="{BB962C8B-B14F-4D97-AF65-F5344CB8AC3E}">
        <p14:creationId xmlns:p14="http://schemas.microsoft.com/office/powerpoint/2010/main" val="20605356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LIMITS – YOU MAY NOT STUDY THESE TOPICS</a:t>
            </a:r>
            <a:endParaRPr lang="en-US" dirty="0"/>
          </a:p>
        </p:txBody>
      </p:sp>
      <p:sp>
        <p:nvSpPr>
          <p:cNvPr id="3" name="Content Placeholder 2"/>
          <p:cNvSpPr>
            <a:spLocks noGrp="1"/>
          </p:cNvSpPr>
          <p:nvPr>
            <p:ph sz="quarter" idx="13"/>
          </p:nvPr>
        </p:nvSpPr>
        <p:spPr/>
        <p:txBody>
          <a:bodyPr>
            <a:noAutofit/>
          </a:bodyPr>
          <a:lstStyle/>
          <a:p>
            <a:r>
              <a:rPr lang="en-US" sz="2800" dirty="0" smtClean="0"/>
              <a:t>Religion (only for the sake that it cannot be proven</a:t>
            </a:r>
          </a:p>
          <a:p>
            <a:r>
              <a:rPr lang="en-US" sz="2800" dirty="0" smtClean="0"/>
              <a:t>Scientific Theory </a:t>
            </a:r>
          </a:p>
          <a:p>
            <a:r>
              <a:rPr lang="en-US" sz="2800" dirty="0" smtClean="0"/>
              <a:t>Abortion </a:t>
            </a:r>
          </a:p>
          <a:p>
            <a:r>
              <a:rPr lang="en-US" sz="2800" dirty="0" smtClean="0"/>
              <a:t>Illegal Drug Use </a:t>
            </a:r>
          </a:p>
          <a:p>
            <a:r>
              <a:rPr lang="en-US" sz="2800" dirty="0" smtClean="0"/>
              <a:t>If you are concerned your topic may not be appropriate, come see me. </a:t>
            </a:r>
            <a:endParaRPr lang="en-US" sz="2800" dirty="0"/>
          </a:p>
        </p:txBody>
      </p:sp>
    </p:spTree>
    <p:extLst>
      <p:ext uri="{BB962C8B-B14F-4D97-AF65-F5344CB8AC3E}">
        <p14:creationId xmlns:p14="http://schemas.microsoft.com/office/powerpoint/2010/main" val="10960127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THESIS QUESTIONS VS. THESIS STATEMENTS</a:t>
            </a:r>
            <a:endParaRPr lang="en-US" dirty="0"/>
          </a:p>
        </p:txBody>
      </p:sp>
      <p:sp>
        <p:nvSpPr>
          <p:cNvPr id="5" name="Text Placeholder 4"/>
          <p:cNvSpPr>
            <a:spLocks noGrp="1"/>
          </p:cNvSpPr>
          <p:nvPr>
            <p:ph type="body" idx="1"/>
          </p:nvPr>
        </p:nvSpPr>
        <p:spPr/>
        <p:txBody>
          <a:bodyPr/>
          <a:lstStyle/>
          <a:p>
            <a:r>
              <a:rPr lang="en-US" dirty="0" smtClean="0"/>
              <a:t>You will be asked to create both </a:t>
            </a:r>
            <a:r>
              <a:rPr lang="en-US" dirty="0" smtClean="0">
                <a:sym typeface="Wingdings"/>
              </a:rPr>
              <a:t></a:t>
            </a:r>
            <a:r>
              <a:rPr lang="en-US" dirty="0" smtClean="0"/>
              <a:t> </a:t>
            </a:r>
            <a:endParaRPr lang="en-US" dirty="0"/>
          </a:p>
        </p:txBody>
      </p:sp>
    </p:spTree>
    <p:extLst>
      <p:ext uri="{BB962C8B-B14F-4D97-AF65-F5344CB8AC3E}">
        <p14:creationId xmlns:p14="http://schemas.microsoft.com/office/powerpoint/2010/main" val="7243473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2411</TotalTime>
  <Words>975</Words>
  <Application>Microsoft Macintosh PowerPoint</Application>
  <PresentationFormat>On-screen Show (4:3)</PresentationFormat>
  <Paragraphs>71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Slipstream</vt:lpstr>
      <vt:lpstr>Junior Research Paper</vt:lpstr>
      <vt:lpstr>Rationale </vt:lpstr>
      <vt:lpstr>What is an acceptable and appropriate topic?</vt:lpstr>
      <vt:lpstr>PowerPoint Presentation</vt:lpstr>
      <vt:lpstr>TOPIC IDEAS – NOT LIMITED TO THIS LIST</vt:lpstr>
      <vt:lpstr>PowerPoint Presentation</vt:lpstr>
      <vt:lpstr>PowerPoint Presentation</vt:lpstr>
      <vt:lpstr>HARD LIMITS – YOU MAY NOT STUDY THESE TOPICS</vt:lpstr>
      <vt:lpstr>THESIS QUESTIONS VS. THESIS STATEMENTS</vt:lpstr>
      <vt:lpstr>Examples of THESIS QUESTIONS and THESIS STATEMENTS</vt:lpstr>
      <vt:lpstr>Example of THESIS STATEMENT AND THESIS QUESTION</vt:lpstr>
      <vt:lpstr>RESEARCH PAPER REQUIREMENTS</vt:lpstr>
      <vt:lpstr>PowerPoint Presentation</vt:lpstr>
      <vt:lpstr>How many paragraphs?</vt:lpstr>
      <vt:lpstr>Plagiarism </vt:lpstr>
      <vt:lpstr>PROCON.ORG</vt:lpstr>
    </vt:vector>
  </TitlesOfParts>
  <Company>University of Portland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Junior Research Paper</dc:title>
  <dc:creator>Kelley Diehl</dc:creator>
  <cp:lastModifiedBy>Kelley Diehl</cp:lastModifiedBy>
  <cp:revision>12</cp:revision>
  <dcterms:created xsi:type="dcterms:W3CDTF">2014-09-30T23:50:38Z</dcterms:created>
  <dcterms:modified xsi:type="dcterms:W3CDTF">2015-11-05T21:11:36Z</dcterms:modified>
</cp:coreProperties>
</file>