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15"/>
  </p:notesMasterIdLst>
  <p:sldIdLst>
    <p:sldId id="317" r:id="rId2"/>
    <p:sldId id="315" r:id="rId3"/>
    <p:sldId id="308" r:id="rId4"/>
    <p:sldId id="310" r:id="rId5"/>
    <p:sldId id="295" r:id="rId6"/>
    <p:sldId id="296" r:id="rId7"/>
    <p:sldId id="304" r:id="rId8"/>
    <p:sldId id="313" r:id="rId9"/>
    <p:sldId id="294" r:id="rId10"/>
    <p:sldId id="316" r:id="rId11"/>
    <p:sldId id="287" r:id="rId12"/>
    <p:sldId id="288" r:id="rId13"/>
    <p:sldId id="314" r:id="rId14"/>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36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36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36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36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33A"/>
    <a:srgbClr val="0916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Arial" charset="0"/>
              </a:defRPr>
            </a:lvl1pPr>
          </a:lstStyle>
          <a:p>
            <a:pPr>
              <a:defRPr/>
            </a:pPr>
            <a:fld id="{0C42485D-56A9-2142-9D60-48E20DEE1380}" type="datetimeFigureOut">
              <a:rPr lang="en-US"/>
              <a:pPr>
                <a:defRPr/>
              </a:pPr>
              <a:t>10/13/14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76CB1C3D-B0AB-7F4E-8CCB-B8F5443E0C8A}" type="slidenum">
              <a:rPr lang="en-US"/>
              <a:pPr>
                <a:defRPr/>
              </a:pPr>
              <a:t>‹#›</a:t>
            </a:fld>
            <a:endParaRPr lang="en-US"/>
          </a:p>
        </p:txBody>
      </p:sp>
    </p:spTree>
    <p:extLst>
      <p:ext uri="{BB962C8B-B14F-4D97-AF65-F5344CB8AC3E}">
        <p14:creationId xmlns:p14="http://schemas.microsoft.com/office/powerpoint/2010/main" val="829978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066B19CF-A74D-A248-BF1B-770775D5F21F}" type="slidenum">
              <a:rPr lang="en-US" sz="1200">
                <a:latin typeface="Arial" charset="0"/>
              </a:rPr>
              <a:pPr eaLnBrk="1" hangingPunct="1"/>
              <a:t>3</a:t>
            </a:fld>
            <a:endParaRPr lang="en-US" sz="1200">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ED4715BE-37BF-7A4A-9558-8BF6681CCF41}" type="slidenum">
              <a:rPr lang="en-US" sz="1200">
                <a:latin typeface="Arial" charset="0"/>
              </a:rPr>
              <a:pPr eaLnBrk="1" hangingPunct="1"/>
              <a:t>4</a:t>
            </a:fld>
            <a:endParaRPr lang="en-US" sz="1200">
              <a:latin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B34D82F7-FE4C-CA44-80E9-83AF9B20C47E}" type="slidenum">
              <a:rPr lang="en-US" sz="1200">
                <a:latin typeface="Arial" charset="0"/>
              </a:rPr>
              <a:pPr eaLnBrk="1" hangingPunct="1"/>
              <a:t>8</a:t>
            </a:fld>
            <a:endParaRPr lang="en-US" sz="1200">
              <a:latin typeface="Arial"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EA51E0F-BA66-3A4D-9BA5-9373AB842E0D}" type="slidenum">
              <a:rPr lang="en-US" smtClean="0"/>
              <a:pPr>
                <a:defRPr/>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87E762E-3343-A64C-BF99-C625CA2310BC}" type="slidenum">
              <a:rPr lang="en-US" smtClean="0"/>
              <a:pPr>
                <a:defRPr/>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87E762E-3343-A64C-BF99-C625CA2310BC}" type="slidenum">
              <a:rPr lang="en-US" smtClean="0"/>
              <a:pPr>
                <a:defRPr/>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F68C32-C42A-5640-807A-2078FF38CB1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09E211-C42C-C444-A1F5-4546F0B7CAB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7AE581-922C-A443-8510-8D6F1AFB696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88B4DA1-729C-DC41-9378-7E6A1238ADB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BE3898F-4F61-6F46-BD17-3E1E6028E38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D9D3F07-95BE-CD49-AB1C-5C2142C5B5B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9A4D2D-A848-FC43-ABB3-D764C994425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2BCC52-6110-4B4A-B05A-52CE46C04ED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a:defRPr/>
            </a:pPr>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pPr>
              <a:defRPr/>
            </a:pPr>
            <a:fld id="{987E762E-3343-A64C-BF99-C625CA2310BC}" type="slidenum">
              <a:rPr lang="en-US" smtClean="0"/>
              <a:pPr>
                <a:defRPr/>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16837" cy="1447800"/>
          </a:xfrm>
        </p:spPr>
        <p:txBody>
          <a:bodyPr/>
          <a:lstStyle/>
          <a:p>
            <a:pPr lvl="0" algn="ctr">
              <a:lnSpc>
                <a:spcPct val="100000"/>
              </a:lnSpc>
            </a:pPr>
            <a:r>
              <a:rPr lang="en-US" sz="3000" dirty="0">
                <a:solidFill>
                  <a:schemeClr val="accent6">
                    <a:lumMod val="75000"/>
                  </a:schemeClr>
                </a:solidFill>
              </a:rPr>
              <a:t>Anecdote: A short, believable, but not necessarily factual, story that connects to your topic. </a:t>
            </a:r>
            <a:br>
              <a:rPr lang="en-US" sz="3000" dirty="0">
                <a:solidFill>
                  <a:schemeClr val="accent6">
                    <a:lumMod val="75000"/>
                  </a:schemeClr>
                </a:solidFill>
              </a:rPr>
            </a:br>
            <a:endParaRPr lang="en-US" sz="3000" dirty="0">
              <a:solidFill>
                <a:schemeClr val="accent6">
                  <a:lumMod val="75000"/>
                </a:schemeClr>
              </a:solidFill>
            </a:endParaRPr>
          </a:p>
        </p:txBody>
      </p:sp>
      <p:sp>
        <p:nvSpPr>
          <p:cNvPr id="3" name="Content Placeholder 2"/>
          <p:cNvSpPr>
            <a:spLocks noGrp="1"/>
          </p:cNvSpPr>
          <p:nvPr>
            <p:ph idx="1"/>
          </p:nvPr>
        </p:nvSpPr>
        <p:spPr>
          <a:xfrm>
            <a:off x="457200" y="1600200"/>
            <a:ext cx="8429626" cy="3733800"/>
          </a:xfrm>
        </p:spPr>
        <p:txBody>
          <a:bodyPr>
            <a:noAutofit/>
          </a:bodyPr>
          <a:lstStyle/>
          <a:p>
            <a:pPr lvl="0"/>
            <a:r>
              <a:rPr lang="en-US" sz="2300" dirty="0"/>
              <a:t>Tim sits quietly in the back of the classroom, hoping that the teacher does not call on him for the remainder of the class period. Nerves satiate his body and fear overwhelms him as he fails to understand any of the information presented to him during the State standardized exam prep that the students are being forced to do in class. Unfortunately students like Tim are constantly under the pressure of taking exams and learning information that is not necessarily needed for life. Standardized tests, which are supposed to be utilized to measure student progress, have become a reality in classrooms across the United States of America and are negatively impacting students’ lives. </a:t>
            </a:r>
          </a:p>
          <a:p>
            <a:endParaRPr lang="en-US" sz="2300" dirty="0"/>
          </a:p>
        </p:txBody>
      </p:sp>
    </p:spTree>
    <p:extLst>
      <p:ext uri="{BB962C8B-B14F-4D97-AF65-F5344CB8AC3E}">
        <p14:creationId xmlns:p14="http://schemas.microsoft.com/office/powerpoint/2010/main" val="427706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97" y="381000"/>
            <a:ext cx="445529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Paraphrasing:</a:t>
            </a:r>
            <a:endParaRPr lang="en-US" sz="5400" b="1" cap="none" spc="0"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
        <p:nvSpPr>
          <p:cNvPr id="11" name="TextBox 10"/>
          <p:cNvSpPr txBox="1"/>
          <p:nvPr/>
        </p:nvSpPr>
        <p:spPr>
          <a:xfrm>
            <a:off x="457200" y="1295400"/>
            <a:ext cx="7391400" cy="5863143"/>
          </a:xfrm>
          <a:prstGeom prst="rect">
            <a:avLst/>
          </a:prstGeom>
          <a:noFill/>
        </p:spPr>
        <p:txBody>
          <a:bodyPr wrap="square" rtlCol="0">
            <a:spAutoFit/>
          </a:bodyPr>
          <a:lstStyle/>
          <a:p>
            <a:pPr marL="0" indent="0" algn="ctr">
              <a:buFont typeface="Arial" charset="0"/>
              <a:buNone/>
            </a:pPr>
            <a:r>
              <a:rPr lang="en-US" sz="2900" u="sng" dirty="0" smtClean="0">
                <a:solidFill>
                  <a:srgbClr val="FFFF00"/>
                </a:solidFill>
                <a:latin typeface="Arial" charset="0"/>
                <a:cs typeface="Arial" charset="0"/>
              </a:rPr>
              <a:t>Take the figurative and interpret for a reader:</a:t>
            </a:r>
          </a:p>
          <a:p>
            <a:pPr marL="0" indent="0" algn="ctr">
              <a:buFont typeface="Arial" charset="0"/>
              <a:buNone/>
            </a:pPr>
            <a:endParaRPr lang="en-US" sz="2900" u="sng" dirty="0" smtClean="0">
              <a:solidFill>
                <a:schemeClr val="bg1"/>
              </a:solidFill>
              <a:latin typeface="Arial" charset="0"/>
              <a:cs typeface="Arial" charset="0"/>
            </a:endParaRPr>
          </a:p>
          <a:p>
            <a:pPr marL="0" indent="0" algn="ctr">
              <a:buFont typeface="Arial" charset="0"/>
              <a:buNone/>
            </a:pPr>
            <a:r>
              <a:rPr lang="ja-JP" altLang="en-US" sz="2900" dirty="0" smtClean="0">
                <a:solidFill>
                  <a:schemeClr val="bg1"/>
                </a:solidFill>
                <a:latin typeface="Arial" charset="0"/>
                <a:cs typeface="Arial" charset="0"/>
              </a:rPr>
              <a:t>“</a:t>
            </a:r>
            <a:r>
              <a:rPr lang="en-US" altLang="ja-JP" sz="2900" dirty="0" smtClean="0">
                <a:solidFill>
                  <a:schemeClr val="bg1"/>
                </a:solidFill>
                <a:latin typeface="Arial" charset="0"/>
                <a:cs typeface="Arial" charset="0"/>
              </a:rPr>
              <a:t>A woman drew her long black hair out tight</a:t>
            </a:r>
          </a:p>
          <a:p>
            <a:pPr marL="0" indent="0" algn="ctr">
              <a:buFont typeface="Arial" charset="0"/>
              <a:buNone/>
            </a:pPr>
            <a:r>
              <a:rPr lang="en-US" sz="2900" dirty="0" smtClean="0">
                <a:solidFill>
                  <a:schemeClr val="bg1"/>
                </a:solidFill>
                <a:latin typeface="Arial" charset="0"/>
                <a:cs typeface="Arial" charset="0"/>
              </a:rPr>
              <a:t>and fiddled whisper music on those strings.</a:t>
            </a:r>
            <a:r>
              <a:rPr lang="ja-JP" altLang="en-US" sz="2900" dirty="0" smtClean="0">
                <a:solidFill>
                  <a:schemeClr val="bg1"/>
                </a:solidFill>
                <a:latin typeface="Arial" charset="0"/>
                <a:cs typeface="Arial" charset="0"/>
              </a:rPr>
              <a:t>”</a:t>
            </a:r>
            <a:endParaRPr lang="en-US" altLang="ja-JP" sz="2900" dirty="0" smtClean="0">
              <a:solidFill>
                <a:schemeClr val="bg1"/>
              </a:solidFill>
              <a:latin typeface="Arial" charset="0"/>
              <a:cs typeface="Arial" charset="0"/>
            </a:endParaRPr>
          </a:p>
          <a:p>
            <a:pPr marL="0" indent="0" algn="ctr">
              <a:buFont typeface="Arial" charset="0"/>
              <a:buNone/>
            </a:pPr>
            <a:r>
              <a:rPr lang="en-US" sz="2900" dirty="0" smtClean="0">
                <a:solidFill>
                  <a:schemeClr val="bg1"/>
                </a:solidFill>
                <a:latin typeface="Arial" charset="0"/>
                <a:cs typeface="Arial" charset="0"/>
              </a:rPr>
              <a:t>		- </a:t>
            </a:r>
            <a:r>
              <a:rPr lang="en-US" sz="2900" dirty="0" err="1" smtClean="0">
                <a:solidFill>
                  <a:schemeClr val="bg1"/>
                </a:solidFill>
                <a:latin typeface="Arial" charset="0"/>
                <a:cs typeface="Arial" charset="0"/>
              </a:rPr>
              <a:t>T.S.Eliot</a:t>
            </a:r>
            <a:r>
              <a:rPr lang="en-US" sz="2900" dirty="0" smtClean="0">
                <a:solidFill>
                  <a:schemeClr val="bg1"/>
                </a:solidFill>
                <a:latin typeface="Arial" charset="0"/>
                <a:cs typeface="Arial" charset="0"/>
              </a:rPr>
              <a:t>, </a:t>
            </a:r>
            <a:r>
              <a:rPr lang="ja-JP" altLang="en-US" sz="2900" dirty="0" smtClean="0">
                <a:solidFill>
                  <a:schemeClr val="bg1"/>
                </a:solidFill>
                <a:latin typeface="Arial" charset="0"/>
                <a:cs typeface="Arial" charset="0"/>
              </a:rPr>
              <a:t>“</a:t>
            </a:r>
            <a:r>
              <a:rPr lang="en-US" altLang="ja-JP" sz="2900" dirty="0" smtClean="0">
                <a:solidFill>
                  <a:schemeClr val="bg1"/>
                </a:solidFill>
                <a:latin typeface="Arial" charset="0"/>
                <a:cs typeface="Arial" charset="0"/>
              </a:rPr>
              <a:t>The Waste Land</a:t>
            </a:r>
            <a:r>
              <a:rPr lang="ja-JP" altLang="en-US" sz="2900" dirty="0" smtClean="0">
                <a:solidFill>
                  <a:schemeClr val="bg1"/>
                </a:solidFill>
                <a:latin typeface="Arial" charset="0"/>
                <a:cs typeface="Arial" charset="0"/>
              </a:rPr>
              <a:t>”</a:t>
            </a:r>
            <a:endParaRPr lang="en-US" altLang="ja-JP" sz="2900" dirty="0" smtClean="0">
              <a:solidFill>
                <a:schemeClr val="bg1"/>
              </a:solidFill>
              <a:latin typeface="Arial" charset="0"/>
              <a:cs typeface="Arial" charset="0"/>
            </a:endParaRPr>
          </a:p>
          <a:p>
            <a:pPr marL="0" indent="0" algn="ctr">
              <a:buFont typeface="Arial" charset="0"/>
              <a:buNone/>
            </a:pPr>
            <a:endParaRPr lang="en-US" sz="2900" dirty="0" smtClean="0">
              <a:solidFill>
                <a:srgbClr val="FFFF00"/>
              </a:solidFill>
              <a:latin typeface="Arial" charset="0"/>
              <a:cs typeface="Arial" charset="0"/>
            </a:endParaRPr>
          </a:p>
          <a:p>
            <a:pPr marL="0" indent="0" algn="ctr">
              <a:buFont typeface="Arial" charset="0"/>
              <a:buNone/>
            </a:pPr>
            <a:r>
              <a:rPr lang="en-US" sz="2900" dirty="0" smtClean="0">
                <a:solidFill>
                  <a:srgbClr val="FFFF00"/>
                </a:solidFill>
                <a:latin typeface="Arial" charset="0"/>
                <a:cs typeface="Arial" charset="0"/>
              </a:rPr>
              <a:t>Paraphrased:</a:t>
            </a:r>
          </a:p>
          <a:p>
            <a:pPr marL="0" indent="0" algn="ctr">
              <a:buFont typeface="Arial" charset="0"/>
              <a:buNone/>
            </a:pPr>
            <a:r>
              <a:rPr lang="en-US" sz="2900" dirty="0" smtClean="0">
                <a:solidFill>
                  <a:schemeClr val="bg1"/>
                </a:solidFill>
                <a:latin typeface="Arial" charset="0"/>
                <a:cs typeface="Arial" charset="0"/>
              </a:rPr>
              <a:t>A woman put her black hair in a ponytail and began softly playing her violin (78). </a:t>
            </a:r>
          </a:p>
          <a:p>
            <a:pPr marL="0" indent="0" eaLnBrk="1" hangingPunct="1"/>
            <a:endParaRPr lang="en-US" sz="2800" dirty="0" smtClean="0">
              <a:latin typeface="Calibri" charset="0"/>
            </a:endParaRPr>
          </a:p>
          <a:p>
            <a:endParaRPr lang="en-US" sz="2800" dirty="0"/>
          </a:p>
        </p:txBody>
      </p:sp>
    </p:spTree>
    <p:extLst>
      <p:ext uri="{BB962C8B-B14F-4D97-AF65-F5344CB8AC3E}">
        <p14:creationId xmlns:p14="http://schemas.microsoft.com/office/powerpoint/2010/main" val="2086370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trips(down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strips(downLeft)">
                                      <p:cBhvr>
                                        <p:cTn id="17" dur="500"/>
                                        <p:tgtEl>
                                          <p:spTgt spid="11">
                                            <p:txEl>
                                              <p:pRg st="2" end="2"/>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strips(downLeft)">
                                      <p:cBhvr>
                                        <p:cTn id="20" dur="500"/>
                                        <p:tgtEl>
                                          <p:spTgt spid="11">
                                            <p:txEl>
                                              <p:pRg st="3" end="3"/>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strips(downLeft)">
                                      <p:cBhvr>
                                        <p:cTn id="23" dur="5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strips(downLeft)">
                                      <p:cBhvr>
                                        <p:cTn id="28" dur="500"/>
                                        <p:tgtEl>
                                          <p:spTgt spid="11">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animEffect transition="in" filter="strips(downLeft)">
                                      <p:cBhvr>
                                        <p:cTn id="33"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rot="21290480">
            <a:off x="211138" y="381000"/>
            <a:ext cx="6629400" cy="765175"/>
          </a:xfrm>
        </p:spPr>
        <p:txBody>
          <a:bodyPr>
            <a:normAutofit fontScale="90000"/>
          </a:bodyPr>
          <a:lstStyle/>
          <a:p>
            <a:pPr eaLnBrk="1" hangingPunct="1"/>
            <a:r>
              <a:rPr lang="en-US" dirty="0">
                <a:solidFill>
                  <a:srgbClr val="660066"/>
                </a:solidFill>
                <a:latin typeface="Eraser" charset="0"/>
              </a:rPr>
              <a:t>Paraphrasing</a:t>
            </a:r>
          </a:p>
        </p:txBody>
      </p:sp>
      <p:sp>
        <p:nvSpPr>
          <p:cNvPr id="23554" name="Rectangle 3"/>
          <p:cNvSpPr>
            <a:spLocks noGrp="1" noChangeArrowheads="1"/>
          </p:cNvSpPr>
          <p:nvPr>
            <p:ph idx="1"/>
          </p:nvPr>
        </p:nvSpPr>
        <p:spPr>
          <a:xfrm>
            <a:off x="304800" y="1600200"/>
            <a:ext cx="8610600" cy="4267200"/>
          </a:xfrm>
        </p:spPr>
        <p:txBody>
          <a:bodyPr>
            <a:normAutofit fontScale="92500" lnSpcReduction="20000"/>
          </a:bodyPr>
          <a:lstStyle/>
          <a:p>
            <a:pPr marL="0" indent="0">
              <a:buFont typeface="Arial" charset="0"/>
              <a:buNone/>
            </a:pPr>
            <a:r>
              <a:rPr lang="en-US" sz="3200" u="sng" dirty="0">
                <a:solidFill>
                  <a:srgbClr val="FFFF00"/>
                </a:solidFill>
                <a:latin typeface="Arial" charset="0"/>
                <a:cs typeface="Arial" charset="0"/>
              </a:rPr>
              <a:t>Now you try: </a:t>
            </a:r>
          </a:p>
          <a:p>
            <a:pPr marL="0" indent="0" algn="ctr">
              <a:buFont typeface="Arial" charset="0"/>
              <a:buNone/>
            </a:pPr>
            <a:r>
              <a:rPr lang="en-US" sz="3200" dirty="0">
                <a:solidFill>
                  <a:schemeClr val="bg1"/>
                </a:solidFill>
                <a:latin typeface="Arial" charset="0"/>
                <a:cs typeface="Arial" charset="0"/>
              </a:rPr>
              <a:t>"This is the way the world </a:t>
            </a:r>
            <a:r>
              <a:rPr lang="en-US" sz="3200" dirty="0" smtClean="0">
                <a:solidFill>
                  <a:schemeClr val="bg1"/>
                </a:solidFill>
                <a:latin typeface="Arial" charset="0"/>
                <a:cs typeface="Arial" charset="0"/>
              </a:rPr>
              <a:t>ends,</a:t>
            </a:r>
            <a:r>
              <a:rPr lang="en-US" sz="3200" dirty="0">
                <a:solidFill>
                  <a:schemeClr val="bg1"/>
                </a:solidFill>
                <a:latin typeface="Arial" charset="0"/>
                <a:cs typeface="Arial" charset="0"/>
              </a:rPr>
              <a:t> </a:t>
            </a:r>
            <a:br>
              <a:rPr lang="en-US" sz="3200" dirty="0">
                <a:solidFill>
                  <a:schemeClr val="bg1"/>
                </a:solidFill>
                <a:latin typeface="Arial" charset="0"/>
                <a:cs typeface="Arial" charset="0"/>
              </a:rPr>
            </a:br>
            <a:r>
              <a:rPr lang="en-US" sz="3200" dirty="0">
                <a:solidFill>
                  <a:schemeClr val="bg1"/>
                </a:solidFill>
                <a:latin typeface="Arial" charset="0"/>
                <a:cs typeface="Arial" charset="0"/>
              </a:rPr>
              <a:t>Not with a bang but a whimper." </a:t>
            </a:r>
            <a:br>
              <a:rPr lang="en-US" sz="3200" dirty="0">
                <a:solidFill>
                  <a:schemeClr val="bg1"/>
                </a:solidFill>
                <a:latin typeface="Arial" charset="0"/>
                <a:cs typeface="Arial" charset="0"/>
              </a:rPr>
            </a:br>
            <a:r>
              <a:rPr lang="en-US" sz="3200" dirty="0">
                <a:solidFill>
                  <a:schemeClr val="bg1"/>
                </a:solidFill>
                <a:latin typeface="Arial" charset="0"/>
                <a:cs typeface="Arial" charset="0"/>
              </a:rPr>
              <a:t>— T.S. Eliot (1922)</a:t>
            </a:r>
          </a:p>
          <a:p>
            <a:pPr marL="0" indent="0">
              <a:buFont typeface="Arial" charset="0"/>
              <a:buNone/>
            </a:pPr>
            <a:r>
              <a:rPr lang="en-US" sz="3200" u="sng" dirty="0">
                <a:solidFill>
                  <a:srgbClr val="FFFF00"/>
                </a:solidFill>
                <a:latin typeface="Arial" charset="0"/>
                <a:cs typeface="Arial" charset="0"/>
              </a:rPr>
              <a:t>Consider:</a:t>
            </a:r>
          </a:p>
          <a:p>
            <a:pPr marL="0" indent="0"/>
            <a:r>
              <a:rPr lang="en-US" dirty="0">
                <a:solidFill>
                  <a:schemeClr val="bg1"/>
                </a:solidFill>
                <a:latin typeface="Arial" charset="0"/>
                <a:cs typeface="Arial" charset="0"/>
              </a:rPr>
              <a:t>Other ways to say the same words/ideas</a:t>
            </a:r>
          </a:p>
          <a:p>
            <a:pPr marL="0" indent="0"/>
            <a:r>
              <a:rPr lang="en-US" dirty="0">
                <a:solidFill>
                  <a:schemeClr val="bg1"/>
                </a:solidFill>
                <a:latin typeface="Arial" charset="0"/>
                <a:cs typeface="Arial" charset="0"/>
              </a:rPr>
              <a:t>Changing the order of details</a:t>
            </a:r>
          </a:p>
          <a:p>
            <a:pPr marL="0" indent="0"/>
            <a:r>
              <a:rPr lang="en-US" dirty="0">
                <a:solidFill>
                  <a:schemeClr val="bg1"/>
                </a:solidFill>
                <a:latin typeface="Arial" charset="0"/>
                <a:cs typeface="Arial" charset="0"/>
              </a:rPr>
              <a:t>Don</a:t>
            </a:r>
            <a:r>
              <a:rPr lang="ja-JP" altLang="en-US" dirty="0">
                <a:solidFill>
                  <a:schemeClr val="bg1"/>
                </a:solidFill>
                <a:latin typeface="Arial" charset="0"/>
                <a:cs typeface="Arial" charset="0"/>
              </a:rPr>
              <a:t>’</a:t>
            </a:r>
            <a:r>
              <a:rPr lang="en-US" altLang="ja-JP" dirty="0">
                <a:solidFill>
                  <a:schemeClr val="bg1"/>
                </a:solidFill>
                <a:latin typeface="Arial" charset="0"/>
                <a:cs typeface="Arial" charset="0"/>
              </a:rPr>
              <a:t>t forget MLA format!</a:t>
            </a:r>
          </a:p>
          <a:p>
            <a:pPr marL="0" indent="0" eaLnBrk="1" hangingPunct="1"/>
            <a:endParaRPr lang="en-US" dirty="0">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strips(downLeft)">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3554">
                                            <p:txEl>
                                              <p:pRg st="0" end="0"/>
                                            </p:txEl>
                                          </p:spTgt>
                                        </p:tgtEl>
                                        <p:attrNameLst>
                                          <p:attrName>style.visibility</p:attrName>
                                        </p:attrNameLst>
                                      </p:cBhvr>
                                      <p:to>
                                        <p:strVal val="visible"/>
                                      </p:to>
                                    </p:set>
                                    <p:animEffect transition="in" filter="strips(downLeft)">
                                      <p:cBhvr>
                                        <p:cTn id="12" dur="500"/>
                                        <p:tgtEl>
                                          <p:spTgt spid="235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3554">
                                            <p:txEl>
                                              <p:pRg st="1" end="1"/>
                                            </p:txEl>
                                          </p:spTgt>
                                        </p:tgtEl>
                                        <p:attrNameLst>
                                          <p:attrName>style.visibility</p:attrName>
                                        </p:attrNameLst>
                                      </p:cBhvr>
                                      <p:to>
                                        <p:strVal val="visible"/>
                                      </p:to>
                                    </p:set>
                                    <p:animEffect transition="in" filter="strips(downLeft)">
                                      <p:cBhvr>
                                        <p:cTn id="17" dur="500"/>
                                        <p:tgtEl>
                                          <p:spTgt spid="2355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3554">
                                            <p:txEl>
                                              <p:pRg st="2" end="2"/>
                                            </p:txEl>
                                          </p:spTgt>
                                        </p:tgtEl>
                                        <p:attrNameLst>
                                          <p:attrName>style.visibility</p:attrName>
                                        </p:attrNameLst>
                                      </p:cBhvr>
                                      <p:to>
                                        <p:strVal val="visible"/>
                                      </p:to>
                                    </p:set>
                                    <p:animEffect transition="in" filter="strips(downLeft)">
                                      <p:cBhvr>
                                        <p:cTn id="22" dur="500"/>
                                        <p:tgtEl>
                                          <p:spTgt spid="2355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3554">
                                            <p:txEl>
                                              <p:pRg st="3" end="3"/>
                                            </p:txEl>
                                          </p:spTgt>
                                        </p:tgtEl>
                                        <p:attrNameLst>
                                          <p:attrName>style.visibility</p:attrName>
                                        </p:attrNameLst>
                                      </p:cBhvr>
                                      <p:to>
                                        <p:strVal val="visible"/>
                                      </p:to>
                                    </p:set>
                                    <p:animEffect transition="in" filter="strips(downLeft)">
                                      <p:cBhvr>
                                        <p:cTn id="27" dur="500"/>
                                        <p:tgtEl>
                                          <p:spTgt spid="2355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3554">
                                            <p:txEl>
                                              <p:pRg st="4" end="4"/>
                                            </p:txEl>
                                          </p:spTgt>
                                        </p:tgtEl>
                                        <p:attrNameLst>
                                          <p:attrName>style.visibility</p:attrName>
                                        </p:attrNameLst>
                                      </p:cBhvr>
                                      <p:to>
                                        <p:strVal val="visible"/>
                                      </p:to>
                                    </p:set>
                                    <p:animEffect transition="in" filter="strips(downLeft)">
                                      <p:cBhvr>
                                        <p:cTn id="32" dur="500"/>
                                        <p:tgtEl>
                                          <p:spTgt spid="2355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3554">
                                            <p:txEl>
                                              <p:pRg st="5" end="5"/>
                                            </p:txEl>
                                          </p:spTgt>
                                        </p:tgtEl>
                                        <p:attrNameLst>
                                          <p:attrName>style.visibility</p:attrName>
                                        </p:attrNameLst>
                                      </p:cBhvr>
                                      <p:to>
                                        <p:strVal val="visible"/>
                                      </p:to>
                                    </p:set>
                                    <p:animEffect transition="in" filter="strips(downLeft)">
                                      <p:cBhvr>
                                        <p:cTn id="37" dur="500"/>
                                        <p:tgtEl>
                                          <p:spTgt spid="235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rot="21290480">
            <a:off x="211138" y="381000"/>
            <a:ext cx="6629400" cy="765175"/>
          </a:xfrm>
        </p:spPr>
        <p:txBody>
          <a:bodyPr/>
          <a:lstStyle/>
          <a:p>
            <a:pPr eaLnBrk="1" hangingPunct="1"/>
            <a:r>
              <a:rPr lang="en-US" sz="4000" dirty="0">
                <a:solidFill>
                  <a:srgbClr val="660066"/>
                </a:solidFill>
                <a:latin typeface="Arial" charset="0"/>
                <a:cs typeface="Arial" charset="0"/>
              </a:rPr>
              <a:t>Paraphrasing</a:t>
            </a:r>
          </a:p>
        </p:txBody>
      </p:sp>
      <p:sp>
        <p:nvSpPr>
          <p:cNvPr id="24578" name="Rectangle 3"/>
          <p:cNvSpPr txBox="1">
            <a:spLocks noChangeArrowheads="1"/>
          </p:cNvSpPr>
          <p:nvPr/>
        </p:nvSpPr>
        <p:spPr bwMode="auto">
          <a:xfrm>
            <a:off x="304800" y="1371600"/>
            <a:ext cx="8693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spcBef>
                <a:spcPct val="20000"/>
              </a:spcBef>
              <a:buFont typeface="Arial" charset="0"/>
              <a:buNone/>
            </a:pPr>
            <a:r>
              <a:rPr lang="en-US" sz="2800" u="sng" dirty="0">
                <a:solidFill>
                  <a:srgbClr val="FFFF00"/>
                </a:solidFill>
                <a:latin typeface="Arial" charset="0"/>
              </a:rPr>
              <a:t>Identify field-specific language or acronyms and make it accessible to your audience:</a:t>
            </a:r>
          </a:p>
          <a:p>
            <a:pPr>
              <a:spcBef>
                <a:spcPct val="20000"/>
              </a:spcBef>
              <a:buFont typeface="Arial" charset="0"/>
              <a:buNone/>
            </a:pPr>
            <a:endParaRPr lang="en-US" sz="2800" u="sng" dirty="0">
              <a:solidFill>
                <a:schemeClr val="bg1"/>
              </a:solidFill>
              <a:latin typeface="Arial" charset="0"/>
            </a:endParaRPr>
          </a:p>
          <a:p>
            <a:pPr>
              <a:spcBef>
                <a:spcPct val="20000"/>
              </a:spcBef>
              <a:buFont typeface="Arial" charset="0"/>
              <a:buNone/>
            </a:pPr>
            <a:r>
              <a:rPr lang="ja-JP" altLang="en-US" sz="2800" dirty="0">
                <a:solidFill>
                  <a:schemeClr val="bg1"/>
                </a:solidFill>
                <a:latin typeface="Arial" charset="0"/>
              </a:rPr>
              <a:t>“</a:t>
            </a:r>
            <a:r>
              <a:rPr lang="en-US" altLang="ja-JP" sz="2800" dirty="0">
                <a:solidFill>
                  <a:schemeClr val="bg1"/>
                </a:solidFill>
                <a:latin typeface="Arial" charset="0"/>
              </a:rPr>
              <a:t>Pedagogues today must apply </a:t>
            </a:r>
            <a:r>
              <a:rPr lang="en-US" altLang="ja-JP" sz="2800" dirty="0" smtClean="0">
                <a:solidFill>
                  <a:schemeClr val="bg1"/>
                </a:solidFill>
                <a:latin typeface="Arial" charset="0"/>
              </a:rPr>
              <a:t>RTI </a:t>
            </a:r>
            <a:r>
              <a:rPr lang="en-US" altLang="ja-JP" sz="2800" dirty="0">
                <a:solidFill>
                  <a:schemeClr val="bg1"/>
                </a:solidFill>
                <a:latin typeface="Arial" charset="0"/>
              </a:rPr>
              <a:t>across disciplines as evaluated by the Danielson model.</a:t>
            </a:r>
            <a:r>
              <a:rPr lang="ja-JP" altLang="en-US" sz="2800" dirty="0">
                <a:solidFill>
                  <a:schemeClr val="bg1"/>
                </a:solidFill>
                <a:latin typeface="Arial" charset="0"/>
              </a:rPr>
              <a:t>”</a:t>
            </a:r>
            <a:r>
              <a:rPr lang="en-US" altLang="ja-JP" sz="2800" dirty="0">
                <a:solidFill>
                  <a:schemeClr val="bg1"/>
                </a:solidFill>
                <a:latin typeface="Arial" charset="0"/>
              </a:rPr>
              <a:t>		</a:t>
            </a:r>
          </a:p>
          <a:p>
            <a:pPr algn="r">
              <a:spcBef>
                <a:spcPct val="20000"/>
              </a:spcBef>
              <a:buFont typeface="Arial" charset="0"/>
              <a:buNone/>
            </a:pPr>
            <a:r>
              <a:rPr lang="en-US" sz="2800" dirty="0">
                <a:solidFill>
                  <a:schemeClr val="bg1"/>
                </a:solidFill>
                <a:latin typeface="Arial" charset="0"/>
              </a:rPr>
              <a:t>- Nichols, Fisher, and </a:t>
            </a:r>
            <a:r>
              <a:rPr lang="en-US" sz="2800" dirty="0" smtClean="0">
                <a:solidFill>
                  <a:schemeClr val="bg1"/>
                </a:solidFill>
                <a:latin typeface="Arial" charset="0"/>
              </a:rPr>
              <a:t>Marquez (</a:t>
            </a:r>
            <a:r>
              <a:rPr lang="ja-JP" altLang="en-US" sz="2800" dirty="0" smtClean="0">
                <a:solidFill>
                  <a:schemeClr val="bg1"/>
                </a:solidFill>
                <a:latin typeface="Arial" charset="0"/>
              </a:rPr>
              <a:t>“</a:t>
            </a:r>
            <a:r>
              <a:rPr lang="en-US" altLang="ja-JP" sz="2800" dirty="0">
                <a:solidFill>
                  <a:schemeClr val="bg1"/>
                </a:solidFill>
                <a:latin typeface="Arial" charset="0"/>
              </a:rPr>
              <a:t>Teacher Jargon</a:t>
            </a:r>
            <a:r>
              <a:rPr lang="ja-JP" altLang="en-US" sz="2800" dirty="0" smtClean="0">
                <a:solidFill>
                  <a:schemeClr val="bg1"/>
                </a:solidFill>
                <a:latin typeface="Arial" charset="0"/>
              </a:rPr>
              <a:t>”</a:t>
            </a:r>
            <a:r>
              <a:rPr lang="en-US" altLang="ja-JP" sz="2800" dirty="0" smtClean="0">
                <a:solidFill>
                  <a:schemeClr val="bg1"/>
                </a:solidFill>
                <a:latin typeface="Arial" charset="0"/>
              </a:rPr>
              <a:t>).</a:t>
            </a:r>
            <a:endParaRPr lang="en-US" altLang="ja-JP" sz="2800" dirty="0">
              <a:solidFill>
                <a:schemeClr val="bg1"/>
              </a:solidFill>
              <a:latin typeface="Arial" charset="0"/>
            </a:endParaRPr>
          </a:p>
          <a:p>
            <a:pPr>
              <a:spcBef>
                <a:spcPct val="20000"/>
              </a:spcBef>
              <a:buFont typeface="Arial" charset="0"/>
              <a:buNone/>
            </a:pPr>
            <a:endParaRPr lang="en-US" sz="2800" dirty="0">
              <a:solidFill>
                <a:srgbClr val="FFFF00"/>
              </a:solidFill>
              <a:latin typeface="Arial" charset="0"/>
            </a:endParaRPr>
          </a:p>
          <a:p>
            <a:pPr>
              <a:spcBef>
                <a:spcPct val="20000"/>
              </a:spcBef>
              <a:buFont typeface="Arial" charset="0"/>
              <a:buNone/>
            </a:pPr>
            <a:r>
              <a:rPr lang="en-US" sz="2800" b="1" dirty="0">
                <a:solidFill>
                  <a:srgbClr val="660066"/>
                </a:solidFill>
                <a:latin typeface="Arial" charset="0"/>
              </a:rPr>
              <a:t>Paraphrased:</a:t>
            </a:r>
          </a:p>
          <a:p>
            <a:pPr>
              <a:spcBef>
                <a:spcPct val="20000"/>
              </a:spcBef>
              <a:buFont typeface="Arial" charset="0"/>
              <a:buNone/>
            </a:pPr>
            <a:r>
              <a:rPr lang="en-US" sz="2800" dirty="0">
                <a:solidFill>
                  <a:schemeClr val="bg1"/>
                </a:solidFill>
                <a:latin typeface="Arial" charset="0"/>
              </a:rPr>
              <a:t>Teacher evaluations require them to consider how to help every student at their point(s) of need.</a:t>
            </a:r>
          </a:p>
          <a:p>
            <a:pPr eaLnBrk="1" hangingPunct="1">
              <a:spcBef>
                <a:spcPct val="20000"/>
              </a:spcBef>
              <a:buFont typeface="Arial" charset="0"/>
              <a:buChar char="•"/>
            </a:pPr>
            <a:endParaRPr lang="en-US" sz="3200" dirty="0">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wipe(down)">
                                      <p:cBhvr>
                                        <p:cTn id="7" dur="500"/>
                                        <p:tgtEl>
                                          <p:spTgt spid="245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578">
                                            <p:txEl>
                                              <p:pRg st="0" end="0"/>
                                            </p:txEl>
                                          </p:spTgt>
                                        </p:tgtEl>
                                        <p:attrNameLst>
                                          <p:attrName>style.visibility</p:attrName>
                                        </p:attrNameLst>
                                      </p:cBhvr>
                                      <p:to>
                                        <p:strVal val="visible"/>
                                      </p:to>
                                    </p:set>
                                    <p:animEffect transition="in" filter="wipe(down)">
                                      <p:cBhvr>
                                        <p:cTn id="12" dur="500"/>
                                        <p:tgtEl>
                                          <p:spTgt spid="245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wipe(down)">
                                      <p:cBhvr>
                                        <p:cTn id="17" dur="500"/>
                                        <p:tgtEl>
                                          <p:spTgt spid="24578">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4578">
                                            <p:txEl>
                                              <p:pRg st="3" end="3"/>
                                            </p:txEl>
                                          </p:spTgt>
                                        </p:tgtEl>
                                        <p:attrNameLst>
                                          <p:attrName>style.visibility</p:attrName>
                                        </p:attrNameLst>
                                      </p:cBhvr>
                                      <p:to>
                                        <p:strVal val="visible"/>
                                      </p:to>
                                    </p:set>
                                    <p:animEffect transition="in" filter="wipe(down)">
                                      <p:cBhvr>
                                        <p:cTn id="20" dur="500"/>
                                        <p:tgtEl>
                                          <p:spTgt spid="2457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578">
                                            <p:txEl>
                                              <p:pRg st="5" end="5"/>
                                            </p:txEl>
                                          </p:spTgt>
                                        </p:tgtEl>
                                        <p:attrNameLst>
                                          <p:attrName>style.visibility</p:attrName>
                                        </p:attrNameLst>
                                      </p:cBhvr>
                                      <p:to>
                                        <p:strVal val="visible"/>
                                      </p:to>
                                    </p:set>
                                    <p:animEffect transition="in" filter="wipe(down)">
                                      <p:cBhvr>
                                        <p:cTn id="25" dur="500"/>
                                        <p:tgtEl>
                                          <p:spTgt spid="2457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578">
                                            <p:txEl>
                                              <p:pRg st="6" end="6"/>
                                            </p:txEl>
                                          </p:spTgt>
                                        </p:tgtEl>
                                        <p:attrNameLst>
                                          <p:attrName>style.visibility</p:attrName>
                                        </p:attrNameLst>
                                      </p:cBhvr>
                                      <p:to>
                                        <p:strVal val="visible"/>
                                      </p:to>
                                    </p:set>
                                    <p:animEffect transition="in" filter="wipe(down)">
                                      <p:cBhvr>
                                        <p:cTn id="30" dur="500"/>
                                        <p:tgtEl>
                                          <p:spTgt spid="245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914400" y="76200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b="1" dirty="0">
                <a:solidFill>
                  <a:srgbClr val="FFFF00"/>
                </a:solidFill>
              </a:rPr>
              <a:t>When </a:t>
            </a:r>
            <a:r>
              <a:rPr lang="en-US" b="1" dirty="0" smtClean="0">
                <a:solidFill>
                  <a:srgbClr val="FFFF00"/>
                </a:solidFill>
              </a:rPr>
              <a:t>To Use Direct Quotations</a:t>
            </a:r>
            <a:r>
              <a:rPr lang="en-US" b="1" dirty="0">
                <a:solidFill>
                  <a:srgbClr val="FFFF00"/>
                </a:solidFill>
              </a:rPr>
              <a:t>?</a:t>
            </a:r>
          </a:p>
        </p:txBody>
      </p:sp>
      <p:sp>
        <p:nvSpPr>
          <p:cNvPr id="3" name="TextBox 2"/>
          <p:cNvSpPr txBox="1"/>
          <p:nvPr/>
        </p:nvSpPr>
        <p:spPr>
          <a:xfrm>
            <a:off x="381000" y="1295400"/>
            <a:ext cx="7924800" cy="5170646"/>
          </a:xfrm>
          <a:prstGeom prst="rect">
            <a:avLst/>
          </a:prstGeom>
          <a:noFill/>
        </p:spPr>
        <p:txBody>
          <a:bodyPr>
            <a:spAutoFit/>
          </a:bodyPr>
          <a:lstStyle/>
          <a:p>
            <a:pPr marL="571500" indent="-571500">
              <a:buFont typeface="Arial"/>
              <a:buChar char="•"/>
              <a:defRPr/>
            </a:pPr>
            <a:r>
              <a:rPr lang="en-US" sz="3000" dirty="0">
                <a:solidFill>
                  <a:srgbClr val="FFFFFF"/>
                </a:solidFill>
                <a:latin typeface="Times"/>
                <a:cs typeface="Times"/>
              </a:rPr>
              <a:t>You cannot express the idea any better than it is already </a:t>
            </a:r>
            <a:r>
              <a:rPr lang="en-US" sz="3000" dirty="0" smtClean="0">
                <a:solidFill>
                  <a:srgbClr val="FFFFFF"/>
                </a:solidFill>
                <a:latin typeface="Times"/>
                <a:cs typeface="Times"/>
              </a:rPr>
              <a:t>stated.</a:t>
            </a:r>
          </a:p>
          <a:p>
            <a:pPr marL="571500" indent="-571500">
              <a:buFont typeface="Arial"/>
              <a:buChar char="•"/>
              <a:defRPr/>
            </a:pPr>
            <a:r>
              <a:rPr lang="en-US" sz="3000" dirty="0" smtClean="0">
                <a:solidFill>
                  <a:srgbClr val="FFFFFF"/>
                </a:solidFill>
                <a:latin typeface="Times"/>
                <a:cs typeface="Times"/>
              </a:rPr>
              <a:t>Only </a:t>
            </a:r>
            <a:r>
              <a:rPr lang="en-US" sz="3000" dirty="0">
                <a:solidFill>
                  <a:srgbClr val="FFFFFF"/>
                </a:solidFill>
                <a:latin typeface="Times"/>
                <a:cs typeface="Times"/>
              </a:rPr>
              <a:t>quote when the original words express the exact point you want to make and express it succinctly and </a:t>
            </a:r>
            <a:r>
              <a:rPr lang="en-US" sz="3000" dirty="0" smtClean="0">
                <a:solidFill>
                  <a:srgbClr val="FFFFFF"/>
                </a:solidFill>
                <a:latin typeface="Times"/>
                <a:cs typeface="Times"/>
              </a:rPr>
              <a:t>well.</a:t>
            </a:r>
          </a:p>
          <a:p>
            <a:pPr marL="571500" indent="-571500">
              <a:buFont typeface="Arial"/>
              <a:buChar char="•"/>
              <a:defRPr/>
            </a:pPr>
            <a:r>
              <a:rPr lang="en-US" sz="3000" dirty="0" smtClean="0">
                <a:solidFill>
                  <a:srgbClr val="FFFFFF"/>
                </a:solidFill>
                <a:latin typeface="Times"/>
                <a:cs typeface="Times"/>
              </a:rPr>
              <a:t>Questions </a:t>
            </a:r>
            <a:r>
              <a:rPr lang="en-US" sz="3000" dirty="0">
                <a:solidFill>
                  <a:srgbClr val="FFFFFF"/>
                </a:solidFill>
                <a:latin typeface="Times"/>
                <a:cs typeface="Times"/>
              </a:rPr>
              <a:t>to ask yourself before you decide to quote directly:  why do I want to include this quotation? </a:t>
            </a:r>
            <a:r>
              <a:rPr lang="en-US" sz="3000" dirty="0">
                <a:solidFill>
                  <a:srgbClr val="FFFFFF"/>
                </a:solidFill>
                <a:latin typeface="Times"/>
                <a:cs typeface="Times"/>
              </a:rPr>
              <a:t>How does it support the point I made?  What is particularly remarkable about this quotation?  Would a paraphrase be better?</a:t>
            </a:r>
          </a:p>
          <a:p>
            <a:pPr marL="571500" indent="-571500">
              <a:buFont typeface="Arial"/>
              <a:buChar char="•"/>
              <a:defRPr/>
            </a:pPr>
            <a:endParaRPr lang="en-US" sz="3000" dirty="0">
              <a:solidFill>
                <a:srgbClr val="FFFFFF"/>
              </a:solidFill>
              <a:latin typeface="Times"/>
              <a:cs typeface="Time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animEffect transition="in" filter="fade">
                                      <p:cBhvr>
                                        <p:cTn id="7" dur="500"/>
                                        <p:tgtEl>
                                          <p:spTgt spid="389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rot="21000000">
            <a:off x="946858" y="5300751"/>
            <a:ext cx="6904501" cy="977900"/>
          </a:xfrm>
        </p:spPr>
        <p:txBody>
          <a:bodyPr/>
          <a:lstStyle/>
          <a:p>
            <a:r>
              <a:rPr lang="en-US" dirty="0" smtClean="0"/>
              <a:t>Research Notes: CP 11 English</a:t>
            </a:r>
            <a:endParaRPr lang="en-US" dirty="0"/>
          </a:p>
        </p:txBody>
      </p:sp>
      <p:sp>
        <p:nvSpPr>
          <p:cNvPr id="3" name="Title 2"/>
          <p:cNvSpPr>
            <a:spLocks noGrp="1"/>
          </p:cNvSpPr>
          <p:nvPr>
            <p:ph type="title"/>
          </p:nvPr>
        </p:nvSpPr>
        <p:spPr/>
        <p:txBody>
          <a:bodyPr/>
          <a:lstStyle/>
          <a:p>
            <a:r>
              <a:rPr lang="en-US" dirty="0" smtClean="0"/>
              <a:t>Quoting, Summarizing, Paraphrasing </a:t>
            </a:r>
            <a:endParaRPr lang="en-US" dirty="0"/>
          </a:p>
        </p:txBody>
      </p:sp>
    </p:spTree>
    <p:extLst>
      <p:ext uri="{BB962C8B-B14F-4D97-AF65-F5344CB8AC3E}">
        <p14:creationId xmlns:p14="http://schemas.microsoft.com/office/powerpoint/2010/main" val="27383655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27163" y="152400"/>
            <a:ext cx="7716837" cy="1447800"/>
          </a:xfrm>
        </p:spPr>
        <p:txBody>
          <a:bodyPr>
            <a:normAutofit/>
          </a:bodyPr>
          <a:lstStyle/>
          <a:p>
            <a:pPr marL="54864" eaLnBrk="1" fontAlgn="auto" hangingPunct="1">
              <a:spcAft>
                <a:spcPts val="0"/>
              </a:spcAft>
              <a:defRPr/>
            </a:pPr>
            <a:r>
              <a:rPr lang="en-US" sz="4000" dirty="0" smtClean="0">
                <a:solidFill>
                  <a:srgbClr val="008000"/>
                </a:solidFill>
                <a:ea typeface="+mj-ea"/>
                <a:cs typeface="+mj-cs"/>
              </a:rPr>
              <a:t>Documenting your </a:t>
            </a:r>
            <a:r>
              <a:rPr lang="en-US" sz="4000" dirty="0" smtClean="0">
                <a:solidFill>
                  <a:srgbClr val="008000"/>
                </a:solidFill>
                <a:ea typeface="+mj-ea"/>
                <a:cs typeface="+mj-cs"/>
              </a:rPr>
              <a:t>sources</a:t>
            </a:r>
            <a:endParaRPr lang="en-US" sz="4000" dirty="0">
              <a:solidFill>
                <a:srgbClr val="008000"/>
              </a:solidFill>
              <a:ea typeface="+mj-ea"/>
              <a:cs typeface="+mj-cs"/>
            </a:endParaRPr>
          </a:p>
        </p:txBody>
      </p:sp>
      <p:sp>
        <p:nvSpPr>
          <p:cNvPr id="15362" name="Rectangle 3"/>
          <p:cNvSpPr>
            <a:spLocks noGrp="1" noChangeArrowheads="1"/>
          </p:cNvSpPr>
          <p:nvPr>
            <p:ph idx="1"/>
          </p:nvPr>
        </p:nvSpPr>
        <p:spPr>
          <a:xfrm>
            <a:off x="762000" y="1371600"/>
            <a:ext cx="7716838" cy="3388658"/>
          </a:xfrm>
        </p:spPr>
        <p:txBody>
          <a:bodyPr>
            <a:noAutofit/>
          </a:bodyPr>
          <a:lstStyle/>
          <a:p>
            <a:pPr eaLnBrk="1" hangingPunct="1"/>
            <a:r>
              <a:rPr lang="en-US" sz="2600" dirty="0">
                <a:solidFill>
                  <a:srgbClr val="FFFFFF"/>
                </a:solidFill>
                <a:latin typeface="Rockwell" charset="0"/>
              </a:rPr>
              <a:t>In MLA, you must cite the sources for the ideas in your paper.  That means you must document your sources when you:</a:t>
            </a:r>
          </a:p>
          <a:p>
            <a:pPr lvl="1" eaLnBrk="1" hangingPunct="1"/>
            <a:r>
              <a:rPr lang="en-US" sz="2600" dirty="0">
                <a:solidFill>
                  <a:schemeClr val="accent1"/>
                </a:solidFill>
                <a:latin typeface="Rockwell" charset="0"/>
              </a:rPr>
              <a:t>Summarize—the gist of your source in your own words.</a:t>
            </a:r>
          </a:p>
          <a:p>
            <a:pPr lvl="1" eaLnBrk="1" hangingPunct="1"/>
            <a:r>
              <a:rPr lang="en-US" sz="2600" dirty="0">
                <a:solidFill>
                  <a:schemeClr val="accent1"/>
                </a:solidFill>
                <a:latin typeface="Rockwell" charset="0"/>
              </a:rPr>
              <a:t>Paraphrase—put the ideas of your source in your own </a:t>
            </a:r>
            <a:r>
              <a:rPr lang="en-US" sz="2600" dirty="0" smtClean="0">
                <a:solidFill>
                  <a:schemeClr val="accent1"/>
                </a:solidFill>
                <a:latin typeface="Rockwell" charset="0"/>
              </a:rPr>
              <a:t>words.</a:t>
            </a:r>
            <a:endParaRPr lang="en-US" sz="2600" dirty="0">
              <a:solidFill>
                <a:schemeClr val="accent1"/>
              </a:solidFill>
              <a:latin typeface="Rockwell" charset="0"/>
            </a:endParaRPr>
          </a:p>
          <a:p>
            <a:pPr lvl="1" eaLnBrk="1" hangingPunct="1"/>
            <a:r>
              <a:rPr lang="en-US" sz="2600" dirty="0">
                <a:solidFill>
                  <a:schemeClr val="accent1"/>
                </a:solidFill>
                <a:latin typeface="Rockwell" charset="0"/>
              </a:rPr>
              <a:t>Quote—Using the exact words from the </a:t>
            </a:r>
            <a:r>
              <a:rPr lang="en-US" sz="2600" dirty="0" smtClean="0">
                <a:solidFill>
                  <a:schemeClr val="accent1"/>
                </a:solidFill>
                <a:latin typeface="Rockwell" charset="0"/>
              </a:rPr>
              <a:t>source.</a:t>
            </a:r>
            <a:endParaRPr lang="en-US" sz="2600" dirty="0">
              <a:solidFill>
                <a:schemeClr val="accent1"/>
              </a:solidFill>
              <a:latin typeface="Rockwell" charset="0"/>
            </a:endParaRPr>
          </a:p>
          <a:p>
            <a:pPr lvl="1" eaLnBrk="1" hangingPunct="1">
              <a:buFontTx/>
              <a:buNone/>
            </a:pPr>
            <a:r>
              <a:rPr lang="en-US" sz="2600" dirty="0">
                <a:solidFill>
                  <a:srgbClr val="EB641B"/>
                </a:solidFill>
                <a:latin typeface="Rockwell" charset="0"/>
              </a:rPr>
              <a:t>When do you do what?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2">
                                            <p:txEl>
                                              <p:pRg st="0" end="0"/>
                                            </p:txEl>
                                          </p:spTgt>
                                        </p:tgtEl>
                                        <p:attrNameLst>
                                          <p:attrName>style.visibility</p:attrName>
                                        </p:attrNameLst>
                                      </p:cBhvr>
                                      <p:to>
                                        <p:strVal val="visible"/>
                                      </p:to>
                                    </p:set>
                                    <p:animEffect transition="in" filter="blinds(horizontal)">
                                      <p:cBhvr>
                                        <p:cTn id="12" dur="500"/>
                                        <p:tgtEl>
                                          <p:spTgt spid="153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2">
                                            <p:txEl>
                                              <p:pRg st="1" end="1"/>
                                            </p:txEl>
                                          </p:spTgt>
                                        </p:tgtEl>
                                        <p:attrNameLst>
                                          <p:attrName>style.visibility</p:attrName>
                                        </p:attrNameLst>
                                      </p:cBhvr>
                                      <p:to>
                                        <p:strVal val="visible"/>
                                      </p:to>
                                    </p:set>
                                    <p:animEffect transition="in" filter="blinds(horizontal)">
                                      <p:cBhvr>
                                        <p:cTn id="17" dur="500"/>
                                        <p:tgtEl>
                                          <p:spTgt spid="153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2">
                                            <p:txEl>
                                              <p:pRg st="2" end="2"/>
                                            </p:txEl>
                                          </p:spTgt>
                                        </p:tgtEl>
                                        <p:attrNameLst>
                                          <p:attrName>style.visibility</p:attrName>
                                        </p:attrNameLst>
                                      </p:cBhvr>
                                      <p:to>
                                        <p:strVal val="visible"/>
                                      </p:to>
                                    </p:set>
                                    <p:animEffect transition="in" filter="blinds(horizontal)">
                                      <p:cBhvr>
                                        <p:cTn id="22" dur="500"/>
                                        <p:tgtEl>
                                          <p:spTgt spid="153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62">
                                            <p:txEl>
                                              <p:pRg st="3" end="3"/>
                                            </p:txEl>
                                          </p:spTgt>
                                        </p:tgtEl>
                                        <p:attrNameLst>
                                          <p:attrName>style.visibility</p:attrName>
                                        </p:attrNameLst>
                                      </p:cBhvr>
                                      <p:to>
                                        <p:strVal val="visible"/>
                                      </p:to>
                                    </p:set>
                                    <p:animEffect transition="in" filter="blinds(horizontal)">
                                      <p:cBhvr>
                                        <p:cTn id="27" dur="500"/>
                                        <p:tgtEl>
                                          <p:spTgt spid="153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362">
                                            <p:txEl>
                                              <p:pRg st="4" end="4"/>
                                            </p:txEl>
                                          </p:spTgt>
                                        </p:tgtEl>
                                        <p:attrNameLst>
                                          <p:attrName>style.visibility</p:attrName>
                                        </p:attrNameLst>
                                      </p:cBhvr>
                                      <p:to>
                                        <p:strVal val="visible"/>
                                      </p:to>
                                    </p:set>
                                    <p:animEffect transition="in" filter="blinds(horizontal)">
                                      <p:cBhvr>
                                        <p:cTn id="32" dur="5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038600" y="-457200"/>
            <a:ext cx="7716837" cy="1447800"/>
          </a:xfrm>
        </p:spPr>
        <p:txBody>
          <a:bodyPr/>
          <a:lstStyle/>
          <a:p>
            <a:pPr marL="54864" eaLnBrk="1" fontAlgn="auto" hangingPunct="1">
              <a:spcAft>
                <a:spcPts val="0"/>
              </a:spcAft>
              <a:defRPr/>
            </a:pPr>
            <a:r>
              <a:rPr lang="en-US" sz="3500" dirty="0" smtClean="0">
                <a:solidFill>
                  <a:srgbClr val="FF0000"/>
                </a:solidFill>
                <a:ea typeface="+mj-ea"/>
                <a:cs typeface="+mj-cs"/>
              </a:rPr>
              <a:t>Use summary when . . . </a:t>
            </a:r>
            <a:endParaRPr lang="en-US" sz="3500" dirty="0">
              <a:solidFill>
                <a:srgbClr val="FF0000"/>
              </a:solidFill>
              <a:ea typeface="+mj-ea"/>
              <a:cs typeface="+mj-cs"/>
            </a:endParaRPr>
          </a:p>
        </p:txBody>
      </p:sp>
      <p:sp>
        <p:nvSpPr>
          <p:cNvPr id="27650" name="Rectangle 3"/>
          <p:cNvSpPr>
            <a:spLocks noGrp="1" noChangeArrowheads="1"/>
          </p:cNvSpPr>
          <p:nvPr>
            <p:ph idx="1"/>
          </p:nvPr>
        </p:nvSpPr>
        <p:spPr>
          <a:xfrm>
            <a:off x="381000" y="609600"/>
            <a:ext cx="7716838" cy="3388658"/>
          </a:xfrm>
        </p:spPr>
        <p:txBody>
          <a:bodyPr>
            <a:noAutofit/>
          </a:bodyPr>
          <a:lstStyle/>
          <a:p>
            <a:pPr eaLnBrk="1" hangingPunct="1">
              <a:lnSpc>
                <a:spcPct val="90000"/>
              </a:lnSpc>
              <a:buFont typeface="Wingdings 2" charset="0"/>
              <a:buNone/>
            </a:pPr>
            <a:r>
              <a:rPr lang="en-US" sz="3200" dirty="0">
                <a:solidFill>
                  <a:srgbClr val="FF0000"/>
                </a:solidFill>
                <a:latin typeface="Rockwell" charset="0"/>
              </a:rPr>
              <a:t>. . . your readers just need the gist of the source.  </a:t>
            </a:r>
            <a:endParaRPr lang="en-US" sz="3200" dirty="0" smtClean="0">
              <a:solidFill>
                <a:srgbClr val="FF0000"/>
              </a:solidFill>
              <a:latin typeface="Rockwell" charset="0"/>
            </a:endParaRPr>
          </a:p>
          <a:p>
            <a:pPr eaLnBrk="1" hangingPunct="1">
              <a:lnSpc>
                <a:spcPct val="90000"/>
              </a:lnSpc>
              <a:buFont typeface="Arial"/>
              <a:buChar char="•"/>
            </a:pPr>
            <a:r>
              <a:rPr lang="en-US" sz="3200" dirty="0" smtClean="0">
                <a:solidFill>
                  <a:srgbClr val="FFFF00"/>
                </a:solidFill>
                <a:latin typeface="Rockwell" charset="0"/>
              </a:rPr>
              <a:t>You </a:t>
            </a:r>
            <a:r>
              <a:rPr lang="en-US" sz="3200" dirty="0">
                <a:solidFill>
                  <a:srgbClr val="FFFF00"/>
                </a:solidFill>
                <a:latin typeface="Rockwell" charset="0"/>
              </a:rPr>
              <a:t>are summarizing when you select the source</a:t>
            </a:r>
            <a:r>
              <a:rPr lang="ja-JP" altLang="en-US" sz="3200" dirty="0">
                <a:solidFill>
                  <a:srgbClr val="FFFF00"/>
                </a:solidFill>
                <a:latin typeface="Rockwell" charset="0"/>
              </a:rPr>
              <a:t>’</a:t>
            </a:r>
            <a:r>
              <a:rPr lang="en-US" altLang="ja-JP" sz="3200" dirty="0">
                <a:solidFill>
                  <a:srgbClr val="FFFF00"/>
                </a:solidFill>
                <a:latin typeface="Rockwell" charset="0"/>
              </a:rPr>
              <a:t>s main point as the author presents them, without your own commentary or interpretation.  </a:t>
            </a:r>
          </a:p>
          <a:p>
            <a:pPr eaLnBrk="1" hangingPunct="1">
              <a:lnSpc>
                <a:spcPct val="90000"/>
              </a:lnSpc>
              <a:buFont typeface="Arial"/>
              <a:buChar char="•"/>
            </a:pPr>
            <a:r>
              <a:rPr lang="en-US" sz="3200" dirty="0">
                <a:solidFill>
                  <a:srgbClr val="FFFF00"/>
                </a:solidFill>
                <a:latin typeface="Rockwell" charset="0"/>
              </a:rPr>
              <a:t>When summarizing, put the source in your words.  Any specific words [excluding, of course words like </a:t>
            </a:r>
            <a:r>
              <a:rPr lang="en-US" sz="3200" i="1" dirty="0">
                <a:solidFill>
                  <a:srgbClr val="FFFF00"/>
                </a:solidFill>
                <a:latin typeface="Rockwell" charset="0"/>
              </a:rPr>
              <a:t>the</a:t>
            </a:r>
            <a:r>
              <a:rPr lang="en-US" sz="3200" dirty="0">
                <a:solidFill>
                  <a:srgbClr val="FFFF00"/>
                </a:solidFill>
                <a:latin typeface="Rockwell" charset="0"/>
              </a:rPr>
              <a:t>, </a:t>
            </a:r>
            <a:r>
              <a:rPr lang="en-US" sz="3200" i="1" dirty="0">
                <a:solidFill>
                  <a:srgbClr val="FFFF00"/>
                </a:solidFill>
                <a:latin typeface="Rockwell" charset="0"/>
              </a:rPr>
              <a:t>this</a:t>
            </a:r>
            <a:r>
              <a:rPr lang="en-US" sz="3200" dirty="0">
                <a:solidFill>
                  <a:srgbClr val="FFFF00"/>
                </a:solidFill>
                <a:latin typeface="Rockwell" charset="0"/>
              </a:rPr>
              <a:t>, </a:t>
            </a:r>
            <a:r>
              <a:rPr lang="en-US" sz="3200" i="1" dirty="0">
                <a:solidFill>
                  <a:srgbClr val="FFFF00"/>
                </a:solidFill>
                <a:latin typeface="Rockwell" charset="0"/>
              </a:rPr>
              <a:t>that</a:t>
            </a:r>
            <a:r>
              <a:rPr lang="en-US" sz="3200" dirty="0">
                <a:solidFill>
                  <a:srgbClr val="FFFF00"/>
                </a:solidFill>
                <a:latin typeface="Rockwell" charset="0"/>
              </a:rPr>
              <a:t>, </a:t>
            </a:r>
            <a:r>
              <a:rPr lang="en-US" sz="3200" i="1" dirty="0">
                <a:solidFill>
                  <a:srgbClr val="FFFF00"/>
                </a:solidFill>
                <a:latin typeface="Rockwell" charset="0"/>
              </a:rPr>
              <a:t>and</a:t>
            </a:r>
            <a:r>
              <a:rPr lang="en-US" sz="3200" dirty="0">
                <a:solidFill>
                  <a:srgbClr val="FFFF00"/>
                </a:solidFill>
                <a:latin typeface="Rockwell" charset="0"/>
              </a:rPr>
              <a:t>, </a:t>
            </a:r>
            <a:r>
              <a:rPr lang="en-US" sz="3200" i="1" dirty="0">
                <a:solidFill>
                  <a:srgbClr val="FFFF00"/>
                </a:solidFill>
                <a:latin typeface="Rockwell" charset="0"/>
              </a:rPr>
              <a:t>or</a:t>
            </a:r>
            <a:r>
              <a:rPr lang="en-US" sz="3200" dirty="0">
                <a:solidFill>
                  <a:srgbClr val="FFFF00"/>
                </a:solidFill>
                <a:latin typeface="Rockwell" charset="0"/>
              </a:rPr>
              <a:t>, </a:t>
            </a:r>
            <a:r>
              <a:rPr lang="en-US" sz="3200" i="1" dirty="0">
                <a:solidFill>
                  <a:srgbClr val="FFFF00"/>
                </a:solidFill>
                <a:latin typeface="Rockwell" charset="0"/>
              </a:rPr>
              <a:t>so</a:t>
            </a:r>
            <a:r>
              <a:rPr lang="en-US" sz="3200" dirty="0">
                <a:solidFill>
                  <a:srgbClr val="FFFF00"/>
                </a:solidFill>
                <a:latin typeface="Rockwell" charset="0"/>
              </a:rPr>
              <a:t>, etc.] from the source, must be put in quotation marks.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0">
                                            <p:txEl>
                                              <p:pRg st="0" end="0"/>
                                            </p:txEl>
                                          </p:spTgt>
                                        </p:tgtEl>
                                        <p:attrNameLst>
                                          <p:attrName>style.visibility</p:attrName>
                                        </p:attrNameLst>
                                      </p:cBhvr>
                                      <p:to>
                                        <p:strVal val="visible"/>
                                      </p:to>
                                    </p:set>
                                    <p:animEffect transition="in" filter="blinds(horizontal)">
                                      <p:cBhvr>
                                        <p:cTn id="12" dur="500"/>
                                        <p:tgtEl>
                                          <p:spTgt spid="276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0">
                                            <p:txEl>
                                              <p:pRg st="1" end="1"/>
                                            </p:txEl>
                                          </p:spTgt>
                                        </p:tgtEl>
                                        <p:attrNameLst>
                                          <p:attrName>style.visibility</p:attrName>
                                        </p:attrNameLst>
                                      </p:cBhvr>
                                      <p:to>
                                        <p:strVal val="visible"/>
                                      </p:to>
                                    </p:set>
                                    <p:animEffect transition="in" filter="blinds(horizontal)">
                                      <p:cBhvr>
                                        <p:cTn id="17" dur="500"/>
                                        <p:tgtEl>
                                          <p:spTgt spid="276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650">
                                            <p:txEl>
                                              <p:pRg st="2" end="2"/>
                                            </p:txEl>
                                          </p:spTgt>
                                        </p:tgtEl>
                                        <p:attrNameLst>
                                          <p:attrName>style.visibility</p:attrName>
                                        </p:attrNameLst>
                                      </p:cBhvr>
                                      <p:to>
                                        <p:strVal val="visible"/>
                                      </p:to>
                                    </p:set>
                                    <p:animEffect transition="in" filter="blinds(horizontal)">
                                      <p:cBhvr>
                                        <p:cTn id="22"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677863"/>
          </a:xfrm>
          <a:prstGeom prst="rect">
            <a:avLst/>
          </a:prstGeom>
          <a:noFill/>
        </p:spPr>
        <p:txBody>
          <a:bodyPr>
            <a:spAutoFit/>
          </a:bodyPr>
          <a:lstStyle>
            <a:lvl1pPr eaLnBrk="0" hangingPunct="0">
              <a:defRPr sz="3600">
                <a:solidFill>
                  <a:schemeClr val="tx1"/>
                </a:solidFill>
                <a:latin typeface="Times New Roman" charset="0"/>
                <a:ea typeface="ＭＳ Ｐゴシック" charset="0"/>
                <a:cs typeface="Arial" charset="0"/>
              </a:defRPr>
            </a:lvl1pPr>
            <a:lvl2pPr marL="742950" indent="-285750" eaLnBrk="0" hangingPunct="0">
              <a:defRPr sz="3600">
                <a:solidFill>
                  <a:schemeClr val="tx1"/>
                </a:solidFill>
                <a:latin typeface="Times New Roman" charset="0"/>
                <a:ea typeface="Arial" charset="0"/>
                <a:cs typeface="Arial" charset="0"/>
              </a:defRPr>
            </a:lvl2pPr>
            <a:lvl3pPr marL="1143000" indent="-228600" eaLnBrk="0" hangingPunct="0">
              <a:defRPr sz="3600">
                <a:solidFill>
                  <a:schemeClr val="tx1"/>
                </a:solidFill>
                <a:latin typeface="Times New Roman" charset="0"/>
                <a:ea typeface="Arial" charset="0"/>
                <a:cs typeface="Arial" charset="0"/>
              </a:defRPr>
            </a:lvl3pPr>
            <a:lvl4pPr marL="1600200" indent="-228600" eaLnBrk="0" hangingPunct="0">
              <a:defRPr sz="3600">
                <a:solidFill>
                  <a:schemeClr val="tx1"/>
                </a:solidFill>
                <a:latin typeface="Times New Roman" charset="0"/>
                <a:ea typeface="Arial" charset="0"/>
                <a:cs typeface="Arial" charset="0"/>
              </a:defRPr>
            </a:lvl4pPr>
            <a:lvl5pPr marL="2057400" indent="-228600" eaLnBrk="0" hangingPunct="0">
              <a:defRPr sz="36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36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36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36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3600">
                <a:solidFill>
                  <a:schemeClr val="tx1"/>
                </a:solidFill>
                <a:latin typeface="Times New Roman" charset="0"/>
                <a:ea typeface="Arial" charset="0"/>
                <a:cs typeface="Arial" charset="0"/>
              </a:defRPr>
            </a:lvl9pPr>
          </a:lstStyle>
          <a:p>
            <a:pPr eaLnBrk="1" hangingPunct="1">
              <a:defRPr/>
            </a:pPr>
            <a:r>
              <a:rPr lang="en-US" sz="3800" b="1" u="sng" dirty="0" smtClean="0">
                <a:solidFill>
                  <a:srgbClr val="008000"/>
                </a:solidFill>
                <a:effectLst>
                  <a:outerShdw blurRad="38100" dist="38100" dir="2700000" algn="tl">
                    <a:srgbClr val="DDDDDD"/>
                  </a:outerShdw>
                </a:effectLst>
                <a:latin typeface="Arial" charset="0"/>
              </a:rPr>
              <a:t>Summarizing: What to remember</a:t>
            </a:r>
          </a:p>
        </p:txBody>
      </p:sp>
      <p:sp>
        <p:nvSpPr>
          <p:cNvPr id="3" name="TextBox 2"/>
          <p:cNvSpPr txBox="1"/>
          <p:nvPr/>
        </p:nvSpPr>
        <p:spPr>
          <a:xfrm>
            <a:off x="228600" y="1295400"/>
            <a:ext cx="8534400" cy="5355313"/>
          </a:xfrm>
          <a:prstGeom prst="rect">
            <a:avLst/>
          </a:prstGeom>
          <a:noFill/>
        </p:spPr>
        <p:txBody>
          <a:bodyPr>
            <a:spAutoFit/>
          </a:bodyPr>
          <a:lstStyle/>
          <a:p>
            <a:pPr marL="571500" indent="-571500">
              <a:buFont typeface="Arial" pitchFamily="34" charset="0"/>
              <a:buChar char="•"/>
              <a:defRPr/>
            </a:pPr>
            <a:r>
              <a:rPr lang="en-US" sz="3800" dirty="0">
                <a:solidFill>
                  <a:schemeClr val="bg1"/>
                </a:solidFill>
                <a:latin typeface="Arial" pitchFamily="34" charset="0"/>
                <a:ea typeface="+mn-ea"/>
                <a:cs typeface="Arial" pitchFamily="34" charset="0"/>
              </a:rPr>
              <a:t>Capture the </a:t>
            </a:r>
            <a:r>
              <a:rPr lang="en-US" sz="3800" dirty="0">
                <a:solidFill>
                  <a:srgbClr val="FFFF00"/>
                </a:solidFill>
                <a:latin typeface="Arial" pitchFamily="34" charset="0"/>
                <a:ea typeface="+mn-ea"/>
                <a:cs typeface="Arial" pitchFamily="34" charset="0"/>
              </a:rPr>
              <a:t>main idea </a:t>
            </a:r>
            <a:r>
              <a:rPr lang="en-US" sz="3800" dirty="0">
                <a:solidFill>
                  <a:schemeClr val="bg1"/>
                </a:solidFill>
                <a:latin typeface="Arial" pitchFamily="34" charset="0"/>
                <a:ea typeface="+mn-ea"/>
                <a:cs typeface="Arial" pitchFamily="34" charset="0"/>
              </a:rPr>
              <a:t>of the longer passage.</a:t>
            </a:r>
          </a:p>
          <a:p>
            <a:pPr marL="571500" indent="-571500">
              <a:buFont typeface="Arial" pitchFamily="34" charset="0"/>
              <a:buChar char="•"/>
              <a:defRPr/>
            </a:pPr>
            <a:r>
              <a:rPr lang="en-US" sz="3800" dirty="0">
                <a:solidFill>
                  <a:schemeClr val="bg1"/>
                </a:solidFill>
                <a:latin typeface="Arial" pitchFamily="34" charset="0"/>
                <a:ea typeface="+mn-ea"/>
                <a:cs typeface="Arial" pitchFamily="34" charset="0"/>
              </a:rPr>
              <a:t>Eliminate unnecessary detail.</a:t>
            </a:r>
          </a:p>
          <a:p>
            <a:pPr marL="571500" indent="-571500">
              <a:buFont typeface="Arial" pitchFamily="34" charset="0"/>
              <a:buChar char="•"/>
              <a:defRPr/>
            </a:pPr>
            <a:r>
              <a:rPr lang="en-US" sz="3800" dirty="0">
                <a:solidFill>
                  <a:schemeClr val="bg1"/>
                </a:solidFill>
                <a:latin typeface="Arial" pitchFamily="34" charset="0"/>
                <a:ea typeface="+mn-ea"/>
                <a:cs typeface="Arial" pitchFamily="34" charset="0"/>
              </a:rPr>
              <a:t>Make sure it is</a:t>
            </a:r>
            <a:r>
              <a:rPr lang="en-US" sz="3800" dirty="0">
                <a:solidFill>
                  <a:srgbClr val="FFFF00"/>
                </a:solidFill>
                <a:latin typeface="Arial" pitchFamily="34" charset="0"/>
                <a:ea typeface="+mn-ea"/>
                <a:cs typeface="Arial" pitchFamily="34" charset="0"/>
              </a:rPr>
              <a:t> relevant </a:t>
            </a:r>
            <a:r>
              <a:rPr lang="en-US" sz="3800" dirty="0">
                <a:solidFill>
                  <a:schemeClr val="bg1"/>
                </a:solidFill>
                <a:latin typeface="Arial" pitchFamily="34" charset="0"/>
                <a:ea typeface="+mn-ea"/>
                <a:cs typeface="Arial" pitchFamily="34" charset="0"/>
              </a:rPr>
              <a:t>to your topic.</a:t>
            </a:r>
          </a:p>
          <a:p>
            <a:pPr marL="571500" indent="-571500">
              <a:buFont typeface="Arial" pitchFamily="34" charset="0"/>
              <a:buChar char="•"/>
              <a:defRPr/>
            </a:pPr>
            <a:r>
              <a:rPr lang="en-US" sz="3800" dirty="0">
                <a:solidFill>
                  <a:schemeClr val="bg1"/>
                </a:solidFill>
                <a:latin typeface="Arial" pitchFamily="34" charset="0"/>
                <a:ea typeface="+mn-ea"/>
                <a:cs typeface="Arial" pitchFamily="34" charset="0"/>
              </a:rPr>
              <a:t>Snag meaningful language. Choose words </a:t>
            </a:r>
            <a:r>
              <a:rPr lang="en-US" sz="3800" dirty="0">
                <a:solidFill>
                  <a:schemeClr val="bg1"/>
                </a:solidFill>
                <a:latin typeface="Arial" pitchFamily="34" charset="0"/>
                <a:ea typeface="+mn-ea"/>
                <a:cs typeface="Arial" pitchFamily="34" charset="0"/>
              </a:rPr>
              <a:t>carefully. </a:t>
            </a:r>
            <a:endParaRPr lang="en-US" sz="3800" dirty="0">
              <a:solidFill>
                <a:schemeClr val="bg1"/>
              </a:solidFill>
              <a:latin typeface="Arial" pitchFamily="34" charset="0"/>
              <a:ea typeface="+mn-ea"/>
              <a:cs typeface="Arial" pitchFamily="34" charset="0"/>
            </a:endParaRPr>
          </a:p>
          <a:p>
            <a:pPr marL="571500" indent="-571500">
              <a:buFont typeface="Arial" pitchFamily="34" charset="0"/>
              <a:buChar char="•"/>
              <a:defRPr/>
            </a:pPr>
            <a:r>
              <a:rPr lang="en-US" sz="3800" dirty="0">
                <a:solidFill>
                  <a:schemeClr val="bg1"/>
                </a:solidFill>
                <a:latin typeface="Arial" pitchFamily="34" charset="0"/>
                <a:ea typeface="+mn-ea"/>
                <a:cs typeface="Arial" pitchFamily="34" charset="0"/>
              </a:rPr>
              <a:t>Still cite your source in </a:t>
            </a:r>
            <a:r>
              <a:rPr lang="en-US" sz="3800" dirty="0">
                <a:solidFill>
                  <a:schemeClr val="bg1"/>
                </a:solidFill>
                <a:latin typeface="Arial" pitchFamily="34" charset="0"/>
                <a:ea typeface="+mn-ea"/>
                <a:cs typeface="Arial" pitchFamily="34" charset="0"/>
              </a:rPr>
              <a:t>MLA </a:t>
            </a:r>
            <a:r>
              <a:rPr lang="en-US" sz="3800" dirty="0">
                <a:solidFill>
                  <a:schemeClr val="bg1"/>
                </a:solidFill>
                <a:latin typeface="Arial" pitchFamily="34" charset="0"/>
                <a:ea typeface="+mn-ea"/>
                <a:cs typeface="Arial" pitchFamily="34" charset="0"/>
              </a:rPr>
              <a:t>format.</a:t>
            </a:r>
          </a:p>
          <a:p>
            <a:pPr marL="571500" indent="-571500">
              <a:buFont typeface="Arial" pitchFamily="34" charset="0"/>
              <a:buChar char="•"/>
              <a:defRPr/>
            </a:pPr>
            <a:endParaRPr lang="en-US" sz="3800" dirty="0">
              <a:latin typeface="Times New Roman" pitchFamily="18" charset="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229600" cy="677863"/>
          </a:xfrm>
          <a:prstGeom prst="rect">
            <a:avLst/>
          </a:prstGeom>
          <a:noFill/>
        </p:spPr>
        <p:txBody>
          <a:bodyPr>
            <a:spAutoFit/>
          </a:bodyPr>
          <a:lstStyle>
            <a:lvl1pPr eaLnBrk="0" hangingPunct="0">
              <a:defRPr sz="3600">
                <a:solidFill>
                  <a:schemeClr val="tx1"/>
                </a:solidFill>
                <a:latin typeface="Times New Roman" charset="0"/>
                <a:ea typeface="ＭＳ Ｐゴシック" charset="0"/>
                <a:cs typeface="Arial" charset="0"/>
              </a:defRPr>
            </a:lvl1pPr>
            <a:lvl2pPr marL="742950" indent="-285750" eaLnBrk="0" hangingPunct="0">
              <a:defRPr sz="3600">
                <a:solidFill>
                  <a:schemeClr val="tx1"/>
                </a:solidFill>
                <a:latin typeface="Times New Roman" charset="0"/>
                <a:ea typeface="Arial" charset="0"/>
                <a:cs typeface="Arial" charset="0"/>
              </a:defRPr>
            </a:lvl2pPr>
            <a:lvl3pPr marL="1143000" indent="-228600" eaLnBrk="0" hangingPunct="0">
              <a:defRPr sz="3600">
                <a:solidFill>
                  <a:schemeClr val="tx1"/>
                </a:solidFill>
                <a:latin typeface="Times New Roman" charset="0"/>
                <a:ea typeface="Arial" charset="0"/>
                <a:cs typeface="Arial" charset="0"/>
              </a:defRPr>
            </a:lvl3pPr>
            <a:lvl4pPr marL="1600200" indent="-228600" eaLnBrk="0" hangingPunct="0">
              <a:defRPr sz="3600">
                <a:solidFill>
                  <a:schemeClr val="tx1"/>
                </a:solidFill>
                <a:latin typeface="Times New Roman" charset="0"/>
                <a:ea typeface="Arial" charset="0"/>
                <a:cs typeface="Arial" charset="0"/>
              </a:defRPr>
            </a:lvl4pPr>
            <a:lvl5pPr marL="2057400" indent="-228600" eaLnBrk="0" hangingPunct="0">
              <a:defRPr sz="36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36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36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36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3600">
                <a:solidFill>
                  <a:schemeClr val="tx1"/>
                </a:solidFill>
                <a:latin typeface="Times New Roman" charset="0"/>
                <a:ea typeface="Arial" charset="0"/>
                <a:cs typeface="Arial" charset="0"/>
              </a:defRPr>
            </a:lvl9pPr>
          </a:lstStyle>
          <a:p>
            <a:pPr eaLnBrk="1" hangingPunct="1">
              <a:defRPr/>
            </a:pPr>
            <a:r>
              <a:rPr lang="en-US" sz="3800" b="1" u="sng" dirty="0" smtClean="0">
                <a:solidFill>
                  <a:srgbClr val="FF0000"/>
                </a:solidFill>
                <a:effectLst>
                  <a:outerShdw blurRad="38100" dist="38100" dir="2700000" algn="tl">
                    <a:srgbClr val="DDDDDD"/>
                  </a:outerShdw>
                </a:effectLst>
                <a:latin typeface="Arial" charset="0"/>
              </a:rPr>
              <a:t>Summarizing: Practice passage 1</a:t>
            </a:r>
          </a:p>
        </p:txBody>
      </p:sp>
      <p:sp>
        <p:nvSpPr>
          <p:cNvPr id="3" name="Rectangle 2"/>
          <p:cNvSpPr/>
          <p:nvPr/>
        </p:nvSpPr>
        <p:spPr>
          <a:xfrm>
            <a:off x="457200" y="1295400"/>
            <a:ext cx="8153400" cy="6093977"/>
          </a:xfrm>
          <a:prstGeom prst="rect">
            <a:avLst/>
          </a:prstGeom>
        </p:spPr>
        <p:txBody>
          <a:bodyPr>
            <a:spAutoFit/>
          </a:bodyPr>
          <a:lstStyle/>
          <a:p>
            <a:pPr algn="ctr">
              <a:defRPr/>
            </a:pPr>
            <a:r>
              <a:rPr lang="en-US" sz="2500" dirty="0">
                <a:solidFill>
                  <a:schemeClr val="bg1"/>
                </a:solidFill>
                <a:cs typeface="Arial" charset="0"/>
              </a:rPr>
              <a:t>“[There are times when the night sky glows with bands of color. The bands may begin as cloud shapes and then spread into a great arc across the entire sky. They may fall in folds like a curtain drawn across the heavens. The lights usually grow brighter, then suddenly dim. During this time the sky glows with pale yellow, pink, green, violet, blue, and red. These lights are called the Aurora Borealis. Some people call them the Northern Lights. Scientists have been watching them for hundreds of years. They are not quite sure what causes them. In ancient times </a:t>
            </a:r>
          </a:p>
          <a:p>
            <a:pPr algn="ctr">
              <a:defRPr/>
            </a:pPr>
            <a:r>
              <a:rPr lang="en-US" sz="2500" dirty="0" smtClean="0">
                <a:solidFill>
                  <a:schemeClr val="bg1"/>
                </a:solidFill>
                <a:cs typeface="Arial" charset="0"/>
              </a:rPr>
              <a:t>people </a:t>
            </a:r>
            <a:r>
              <a:rPr lang="en-US" sz="2500" dirty="0">
                <a:solidFill>
                  <a:schemeClr val="bg1"/>
                </a:solidFill>
                <a:cs typeface="Arial" charset="0"/>
              </a:rPr>
              <a:t>were afraid of the Lights. </a:t>
            </a:r>
            <a:r>
              <a:rPr lang="en-US" sz="2500" dirty="0">
                <a:solidFill>
                  <a:schemeClr val="bg1"/>
                </a:solidFill>
                <a:cs typeface="Arial" charset="0"/>
              </a:rPr>
              <a:t>They imagined that they saw fiery dragons in the sky. Some even concluded that the heavens were on fire.” </a:t>
            </a:r>
          </a:p>
          <a:p>
            <a:pPr algn="ctr">
              <a:defRPr/>
            </a:pPr>
            <a:r>
              <a:rPr lang="en-US" sz="2500" dirty="0">
                <a:solidFill>
                  <a:schemeClr val="bg1"/>
                </a:solidFill>
                <a:cs typeface="Arial" charset="0"/>
              </a:rPr>
              <a:t>–The Northern Lights</a:t>
            </a:r>
          </a:p>
          <a:p>
            <a:pPr>
              <a:defRPr/>
            </a:pPr>
            <a:endParaRPr lang="en-US" sz="2500" dirty="0">
              <a:solidFill>
                <a:schemeClr val="bg1"/>
              </a:solidFill>
              <a:effectLst>
                <a:outerShdw blurRad="38100" dist="38100" dir="2700000" algn="tl">
                  <a:srgbClr val="DDDDDD"/>
                </a:outerShdw>
              </a:effectLst>
              <a:cs typeface="Arial" charset="0"/>
            </a:endParaRPr>
          </a:p>
        </p:txBody>
      </p:sp>
      <p:sp>
        <p:nvSpPr>
          <p:cNvPr id="4" name="TextBox 3"/>
          <p:cNvSpPr txBox="1"/>
          <p:nvPr/>
        </p:nvSpPr>
        <p:spPr>
          <a:xfrm>
            <a:off x="914400" y="838200"/>
            <a:ext cx="6781800" cy="584776"/>
          </a:xfrm>
          <a:prstGeom prst="rect">
            <a:avLst/>
          </a:prstGeom>
          <a:noFill/>
        </p:spPr>
        <p:txBody>
          <a:bodyPr wrap="square" rtlCol="0">
            <a:spAutoFit/>
          </a:bodyPr>
          <a:lstStyle/>
          <a:p>
            <a:pPr algn="ctr"/>
            <a:r>
              <a:rPr lang="en-US" sz="3200" dirty="0" smtClean="0"/>
              <a:t>Attempt at summarizing this passage:</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609600" y="11113"/>
            <a:ext cx="70866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4000" dirty="0">
                <a:solidFill>
                  <a:srgbClr val="0000FF"/>
                </a:solidFill>
              </a:rPr>
              <a:t>How </a:t>
            </a:r>
            <a:r>
              <a:rPr lang="en-US" sz="4000" dirty="0" smtClean="0">
                <a:solidFill>
                  <a:srgbClr val="0000FF"/>
                </a:solidFill>
              </a:rPr>
              <a:t>To Best Summarize </a:t>
            </a:r>
            <a:r>
              <a:rPr lang="en-US" sz="4000" dirty="0">
                <a:solidFill>
                  <a:srgbClr val="0000FF"/>
                </a:solidFill>
              </a:rPr>
              <a:t>the </a:t>
            </a:r>
            <a:r>
              <a:rPr lang="en-US" sz="4000" dirty="0" smtClean="0">
                <a:solidFill>
                  <a:srgbClr val="0000FF"/>
                </a:solidFill>
              </a:rPr>
              <a:t>Passage</a:t>
            </a:r>
            <a:r>
              <a:rPr lang="en-US" sz="4000" dirty="0">
                <a:solidFill>
                  <a:srgbClr val="0000FF"/>
                </a:solidFill>
              </a:rPr>
              <a:t>?</a:t>
            </a:r>
          </a:p>
          <a:p>
            <a:pPr algn="ctr" eaLnBrk="1" hangingPunct="1"/>
            <a:endParaRPr lang="en-US" sz="3000" dirty="0">
              <a:solidFill>
                <a:srgbClr val="FFFFFF"/>
              </a:solidFill>
            </a:endParaRPr>
          </a:p>
          <a:p>
            <a:pPr algn="ctr" eaLnBrk="1" hangingPunct="1"/>
            <a:r>
              <a:rPr lang="en-US" sz="3000" dirty="0">
                <a:solidFill>
                  <a:srgbClr val="FFFFFF"/>
                </a:solidFill>
              </a:rPr>
              <a:t>Summary: Should be a condensed version of the passage while still pulling out the main ideas. </a:t>
            </a:r>
          </a:p>
          <a:p>
            <a:pPr algn="ctr" eaLnBrk="1" hangingPunct="1"/>
            <a:endParaRPr lang="en-US" sz="3000" dirty="0">
              <a:solidFill>
                <a:srgbClr val="FFFFFF"/>
              </a:solidFill>
            </a:endParaRPr>
          </a:p>
          <a:p>
            <a:pPr algn="ctr" eaLnBrk="1" hangingPunct="1"/>
            <a:r>
              <a:rPr lang="en-US" sz="3000" dirty="0">
                <a:solidFill>
                  <a:srgbClr val="FFFFFF"/>
                </a:solidFill>
              </a:rPr>
              <a:t>The Aurora Borealis, or Northern Lights, are bands of color in the night sky. Ancient people thought that these lights were dragon on fire, and even modern scientists are not sure what they </a:t>
            </a:r>
            <a:r>
              <a:rPr lang="en-US" sz="3000" dirty="0" smtClean="0">
                <a:solidFill>
                  <a:srgbClr val="FFFFFF"/>
                </a:solidFill>
              </a:rPr>
              <a:t>are</a:t>
            </a:r>
            <a:r>
              <a:rPr lang="en-US" sz="3000" dirty="0">
                <a:solidFill>
                  <a:srgbClr val="FFFFFF"/>
                </a:solidFill>
              </a:rPr>
              <a:t> </a:t>
            </a:r>
            <a:r>
              <a:rPr lang="en-US" sz="3000" dirty="0" smtClean="0">
                <a:solidFill>
                  <a:srgbClr val="FFFFFF"/>
                </a:solidFill>
              </a:rPr>
              <a:t>(“The Northern”).</a:t>
            </a:r>
            <a:endParaRPr lang="en-US" sz="3000" dirty="0">
              <a:solidFill>
                <a:srgbClr val="FFFFFF"/>
              </a:solidFill>
            </a:endParaRPr>
          </a:p>
          <a:p>
            <a:pPr algn="ctr" eaLnBrk="1" hangingPunct="1"/>
            <a:endParaRPr lang="en-US" sz="3000" dirty="0">
              <a:solidFill>
                <a:srgbClr val="FFFFFF"/>
              </a:solidFill>
            </a:endParaRPr>
          </a:p>
          <a:p>
            <a:pPr algn="ctr" eaLnBrk="1" hangingPunct="1"/>
            <a:endParaRPr lang="en-US" sz="3000"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Effect transition="in" filter="dissolve">
                                      <p:cBhvr>
                                        <p:cTn id="7" dur="500"/>
                                        <p:tgtEl>
                                          <p:spTgt spid="368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865">
                                            <p:txEl>
                                              <p:pRg st="2" end="2"/>
                                            </p:txEl>
                                          </p:spTgt>
                                        </p:tgtEl>
                                        <p:attrNameLst>
                                          <p:attrName>style.visibility</p:attrName>
                                        </p:attrNameLst>
                                      </p:cBhvr>
                                      <p:to>
                                        <p:strVal val="visible"/>
                                      </p:to>
                                    </p:set>
                                    <p:animEffect transition="in" filter="dissolve">
                                      <p:cBhvr>
                                        <p:cTn id="12" dur="500"/>
                                        <p:tgtEl>
                                          <p:spTgt spid="368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865">
                                            <p:txEl>
                                              <p:pRg st="4" end="4"/>
                                            </p:txEl>
                                          </p:spTgt>
                                        </p:tgtEl>
                                        <p:attrNameLst>
                                          <p:attrName>style.visibility</p:attrName>
                                        </p:attrNameLst>
                                      </p:cBhvr>
                                      <p:to>
                                        <p:strVal val="visible"/>
                                      </p:to>
                                    </p:set>
                                    <p:animEffect transition="in" filter="dissolve">
                                      <p:cBhvr>
                                        <p:cTn id="17" dur="500"/>
                                        <p:tgtEl>
                                          <p:spTgt spid="368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533400"/>
            <a:ext cx="8229600" cy="1143000"/>
          </a:xfrm>
        </p:spPr>
        <p:txBody>
          <a:bodyPr/>
          <a:lstStyle/>
          <a:p>
            <a:pPr marL="54864" eaLnBrk="1" fontAlgn="auto" hangingPunct="1">
              <a:spcAft>
                <a:spcPts val="0"/>
              </a:spcAft>
              <a:defRPr/>
            </a:pPr>
            <a:r>
              <a:rPr lang="en-US" sz="4000" dirty="0" smtClean="0">
                <a:solidFill>
                  <a:srgbClr val="FF0000"/>
                </a:solidFill>
                <a:ea typeface="+mj-ea"/>
                <a:cs typeface="+mj-cs"/>
              </a:rPr>
              <a:t>Use paraphrasing when:</a:t>
            </a:r>
            <a:endParaRPr lang="en-US" sz="4000" dirty="0">
              <a:solidFill>
                <a:srgbClr val="FF0000"/>
              </a:solidFill>
              <a:ea typeface="+mj-ea"/>
              <a:cs typeface="+mj-cs"/>
            </a:endParaRPr>
          </a:p>
        </p:txBody>
      </p:sp>
      <p:sp>
        <p:nvSpPr>
          <p:cNvPr id="19458" name="Rectangle 3"/>
          <p:cNvSpPr>
            <a:spLocks noGrp="1" noChangeArrowheads="1"/>
          </p:cNvSpPr>
          <p:nvPr>
            <p:ph idx="1"/>
          </p:nvPr>
        </p:nvSpPr>
        <p:spPr>
          <a:xfrm>
            <a:off x="152400" y="1676400"/>
            <a:ext cx="8229600" cy="4525963"/>
          </a:xfrm>
        </p:spPr>
        <p:txBody>
          <a:bodyPr>
            <a:normAutofit/>
          </a:bodyPr>
          <a:lstStyle/>
          <a:p>
            <a:pPr eaLnBrk="1" hangingPunct="1">
              <a:lnSpc>
                <a:spcPct val="90000"/>
              </a:lnSpc>
            </a:pPr>
            <a:r>
              <a:rPr lang="en-US" sz="2900" dirty="0">
                <a:solidFill>
                  <a:srgbClr val="FFFFFF"/>
                </a:solidFill>
                <a:latin typeface="Rockwell" charset="0"/>
              </a:rPr>
              <a:t>. . . you need more detail than in a </a:t>
            </a:r>
            <a:r>
              <a:rPr lang="en-US" sz="2900" dirty="0" smtClean="0">
                <a:solidFill>
                  <a:srgbClr val="FFFFFF"/>
                </a:solidFill>
                <a:latin typeface="Rockwell" charset="0"/>
              </a:rPr>
              <a:t>summary.</a:t>
            </a:r>
          </a:p>
          <a:p>
            <a:pPr eaLnBrk="1" hangingPunct="1">
              <a:lnSpc>
                <a:spcPct val="90000"/>
              </a:lnSpc>
            </a:pPr>
            <a:r>
              <a:rPr lang="en-US" sz="2900" dirty="0" smtClean="0">
                <a:solidFill>
                  <a:srgbClr val="FFFFFF"/>
                </a:solidFill>
                <a:latin typeface="Rockwell" charset="0"/>
              </a:rPr>
              <a:t>Put </a:t>
            </a:r>
            <a:r>
              <a:rPr lang="en-US" sz="2900" dirty="0">
                <a:solidFill>
                  <a:srgbClr val="FFFFFF"/>
                </a:solidFill>
                <a:latin typeface="Rockwell" charset="0"/>
              </a:rPr>
              <a:t>the information in your own words.  This shows your instructor you understand the source.</a:t>
            </a:r>
          </a:p>
          <a:p>
            <a:pPr eaLnBrk="1" hangingPunct="1">
              <a:lnSpc>
                <a:spcPct val="90000"/>
              </a:lnSpc>
            </a:pPr>
            <a:r>
              <a:rPr lang="en-US" sz="2900" dirty="0">
                <a:solidFill>
                  <a:srgbClr val="FFFFFF"/>
                </a:solidFill>
                <a:latin typeface="Rockwell" charset="0"/>
              </a:rPr>
              <a:t>A paraphrase is similar in length to the original source.</a:t>
            </a:r>
          </a:p>
          <a:p>
            <a:pPr eaLnBrk="1" hangingPunct="1">
              <a:lnSpc>
                <a:spcPct val="90000"/>
              </a:lnSpc>
            </a:pPr>
            <a:r>
              <a:rPr lang="en-US" sz="2900" dirty="0">
                <a:solidFill>
                  <a:srgbClr val="FFFFFF"/>
                </a:solidFill>
                <a:latin typeface="Rockwell" charset="0"/>
              </a:rPr>
              <a:t>A paraphrase should not use the author</a:t>
            </a:r>
            <a:r>
              <a:rPr lang="ja-JP" altLang="en-US" sz="2900" dirty="0">
                <a:solidFill>
                  <a:srgbClr val="FFFFFF"/>
                </a:solidFill>
                <a:latin typeface="Rockwell" charset="0"/>
              </a:rPr>
              <a:t>’</a:t>
            </a:r>
            <a:r>
              <a:rPr lang="en-US" altLang="ja-JP" sz="2900" dirty="0">
                <a:solidFill>
                  <a:srgbClr val="FFFFFF"/>
                </a:solidFill>
                <a:latin typeface="Rockwell" charset="0"/>
              </a:rPr>
              <a:t>s exact words or sentence structure.</a:t>
            </a:r>
            <a:endParaRPr lang="en-US" sz="2900" dirty="0">
              <a:solidFill>
                <a:srgbClr val="FFFFFF"/>
              </a:solidFill>
              <a:latin typeface="Rockwel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8">
                                            <p:txEl>
                                              <p:pRg st="0" end="0"/>
                                            </p:txEl>
                                          </p:spTgt>
                                        </p:tgtEl>
                                        <p:attrNameLst>
                                          <p:attrName>style.visibility</p:attrName>
                                        </p:attrNameLst>
                                      </p:cBhvr>
                                      <p:to>
                                        <p:strVal val="visible"/>
                                      </p:to>
                                    </p:set>
                                    <p:anim calcmode="lin" valueType="num">
                                      <p:cBhvr additive="base">
                                        <p:cTn id="13"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8">
                                            <p:txEl>
                                              <p:pRg st="1" end="1"/>
                                            </p:txEl>
                                          </p:spTgt>
                                        </p:tgtEl>
                                        <p:attrNameLst>
                                          <p:attrName>style.visibility</p:attrName>
                                        </p:attrNameLst>
                                      </p:cBhvr>
                                      <p:to>
                                        <p:strVal val="visible"/>
                                      </p:to>
                                    </p:set>
                                    <p:anim calcmode="lin" valueType="num">
                                      <p:cBhvr additive="base">
                                        <p:cTn id="19"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8">
                                            <p:txEl>
                                              <p:pRg st="2" end="2"/>
                                            </p:txEl>
                                          </p:spTgt>
                                        </p:tgtEl>
                                        <p:attrNameLst>
                                          <p:attrName>style.visibility</p:attrName>
                                        </p:attrNameLst>
                                      </p:cBhvr>
                                      <p:to>
                                        <p:strVal val="visible"/>
                                      </p:to>
                                    </p:set>
                                    <p:anim calcmode="lin" valueType="num">
                                      <p:cBhvr additive="base">
                                        <p:cTn id="25"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58">
                                            <p:txEl>
                                              <p:pRg st="3" end="3"/>
                                            </p:txEl>
                                          </p:spTgt>
                                        </p:tgtEl>
                                        <p:attrNameLst>
                                          <p:attrName>style.visibility</p:attrName>
                                        </p:attrNameLst>
                                      </p:cBhvr>
                                      <p:to>
                                        <p:strVal val="visible"/>
                                      </p:to>
                                    </p:set>
                                    <p:anim calcmode="lin" valueType="num">
                                      <p:cBhvr additive="base">
                                        <p:cTn id="31"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09600" y="381000"/>
            <a:ext cx="7772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800" dirty="0">
                <a:solidFill>
                  <a:srgbClr val="660066"/>
                </a:solidFill>
                <a:latin typeface="Arial" charset="0"/>
              </a:rPr>
              <a:t>Paraphrasing: </a:t>
            </a:r>
            <a:r>
              <a:rPr lang="en-US" sz="3800" dirty="0">
                <a:solidFill>
                  <a:srgbClr val="FFFF00"/>
                </a:solidFill>
                <a:latin typeface="Arial" charset="0"/>
              </a:rPr>
              <a:t>WHEN TO USE IT</a:t>
            </a:r>
          </a:p>
        </p:txBody>
      </p:sp>
      <p:sp>
        <p:nvSpPr>
          <p:cNvPr id="21506" name="Rectangle 2"/>
          <p:cNvSpPr>
            <a:spLocks noChangeArrowheads="1"/>
          </p:cNvSpPr>
          <p:nvPr/>
        </p:nvSpPr>
        <p:spPr bwMode="auto">
          <a:xfrm>
            <a:off x="152400" y="51816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u="sng" dirty="0">
                <a:solidFill>
                  <a:schemeClr val="bg1"/>
                </a:solidFill>
                <a:latin typeface="Arial" charset="0"/>
              </a:rPr>
              <a:t>Must Paraphrasing be Parenthetically Cited? </a:t>
            </a:r>
            <a:endParaRPr lang="en-US" sz="3200" u="sng" dirty="0">
              <a:latin typeface="Arial" charset="0"/>
            </a:endParaRPr>
          </a:p>
        </p:txBody>
      </p:sp>
      <p:sp>
        <p:nvSpPr>
          <p:cNvPr id="4" name="TextBox 3"/>
          <p:cNvSpPr txBox="1"/>
          <p:nvPr/>
        </p:nvSpPr>
        <p:spPr>
          <a:xfrm>
            <a:off x="609600" y="5883275"/>
            <a:ext cx="1295400" cy="646113"/>
          </a:xfrm>
          <a:prstGeom prst="rect">
            <a:avLst/>
          </a:prstGeom>
          <a:noFill/>
        </p:spPr>
        <p:txBody>
          <a:bodyPr>
            <a:spAutoFit/>
          </a:bodyPr>
          <a:lstStyle>
            <a:lvl1pPr eaLnBrk="0" hangingPunct="0">
              <a:defRPr sz="3600">
                <a:solidFill>
                  <a:schemeClr val="tx1"/>
                </a:solidFill>
                <a:latin typeface="Times New Roman" charset="0"/>
                <a:ea typeface="ＭＳ Ｐゴシック" charset="0"/>
                <a:cs typeface="Arial" charset="0"/>
              </a:defRPr>
            </a:lvl1pPr>
            <a:lvl2pPr marL="742950" indent="-285750" eaLnBrk="0" hangingPunct="0">
              <a:defRPr sz="3600">
                <a:solidFill>
                  <a:schemeClr val="tx1"/>
                </a:solidFill>
                <a:latin typeface="Times New Roman" charset="0"/>
                <a:ea typeface="Arial" charset="0"/>
                <a:cs typeface="Arial" charset="0"/>
              </a:defRPr>
            </a:lvl2pPr>
            <a:lvl3pPr marL="1143000" indent="-228600" eaLnBrk="0" hangingPunct="0">
              <a:defRPr sz="3600">
                <a:solidFill>
                  <a:schemeClr val="tx1"/>
                </a:solidFill>
                <a:latin typeface="Times New Roman" charset="0"/>
                <a:ea typeface="Arial" charset="0"/>
                <a:cs typeface="Arial" charset="0"/>
              </a:defRPr>
            </a:lvl3pPr>
            <a:lvl4pPr marL="1600200" indent="-228600" eaLnBrk="0" hangingPunct="0">
              <a:defRPr sz="3600">
                <a:solidFill>
                  <a:schemeClr val="tx1"/>
                </a:solidFill>
                <a:latin typeface="Times New Roman" charset="0"/>
                <a:ea typeface="Arial" charset="0"/>
                <a:cs typeface="Arial" charset="0"/>
              </a:defRPr>
            </a:lvl4pPr>
            <a:lvl5pPr marL="2057400" indent="-228600" eaLnBrk="0" hangingPunct="0">
              <a:defRPr sz="36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36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36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36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3600">
                <a:solidFill>
                  <a:schemeClr val="tx1"/>
                </a:solidFill>
                <a:latin typeface="Times New Roman" charset="0"/>
                <a:ea typeface="Arial" charset="0"/>
                <a:cs typeface="Arial" charset="0"/>
              </a:defRPr>
            </a:lvl9pPr>
          </a:lstStyle>
          <a:p>
            <a:pPr eaLnBrk="1" hangingPunct="1">
              <a:defRPr/>
            </a:pPr>
            <a:r>
              <a:rPr lang="en-US" dirty="0" smtClean="0">
                <a:solidFill>
                  <a:schemeClr val="bg1"/>
                </a:solidFill>
                <a:effectLst>
                  <a:outerShdw blurRad="38100" dist="38100" dir="2700000" algn="tl">
                    <a:srgbClr val="DDDDDD"/>
                  </a:outerShdw>
                </a:effectLst>
                <a:latin typeface="Segoe Print" charset="0"/>
              </a:rPr>
              <a:t>YES!</a:t>
            </a:r>
          </a:p>
        </p:txBody>
      </p:sp>
      <p:sp>
        <p:nvSpPr>
          <p:cNvPr id="5" name="TextBox 4"/>
          <p:cNvSpPr txBox="1"/>
          <p:nvPr/>
        </p:nvSpPr>
        <p:spPr>
          <a:xfrm>
            <a:off x="7197725" y="5835650"/>
            <a:ext cx="1336675" cy="646113"/>
          </a:xfrm>
          <a:prstGeom prst="rect">
            <a:avLst/>
          </a:prstGeom>
          <a:noFill/>
        </p:spPr>
        <p:txBody>
          <a:bodyPr>
            <a:spAutoFit/>
          </a:bodyPr>
          <a:lstStyle>
            <a:lvl1pPr eaLnBrk="0" hangingPunct="0">
              <a:defRPr sz="3600">
                <a:solidFill>
                  <a:schemeClr val="tx1"/>
                </a:solidFill>
                <a:latin typeface="Times New Roman" charset="0"/>
                <a:ea typeface="ＭＳ Ｐゴシック" charset="0"/>
                <a:cs typeface="Arial" charset="0"/>
              </a:defRPr>
            </a:lvl1pPr>
            <a:lvl2pPr marL="742950" indent="-285750" eaLnBrk="0" hangingPunct="0">
              <a:defRPr sz="3600">
                <a:solidFill>
                  <a:schemeClr val="tx1"/>
                </a:solidFill>
                <a:latin typeface="Times New Roman" charset="0"/>
                <a:ea typeface="Arial" charset="0"/>
                <a:cs typeface="Arial" charset="0"/>
              </a:defRPr>
            </a:lvl2pPr>
            <a:lvl3pPr marL="1143000" indent="-228600" eaLnBrk="0" hangingPunct="0">
              <a:defRPr sz="3600">
                <a:solidFill>
                  <a:schemeClr val="tx1"/>
                </a:solidFill>
                <a:latin typeface="Times New Roman" charset="0"/>
                <a:ea typeface="Arial" charset="0"/>
                <a:cs typeface="Arial" charset="0"/>
              </a:defRPr>
            </a:lvl3pPr>
            <a:lvl4pPr marL="1600200" indent="-228600" eaLnBrk="0" hangingPunct="0">
              <a:defRPr sz="3600">
                <a:solidFill>
                  <a:schemeClr val="tx1"/>
                </a:solidFill>
                <a:latin typeface="Times New Roman" charset="0"/>
                <a:ea typeface="Arial" charset="0"/>
                <a:cs typeface="Arial" charset="0"/>
              </a:defRPr>
            </a:lvl4pPr>
            <a:lvl5pPr marL="2057400" indent="-228600" eaLnBrk="0" hangingPunct="0">
              <a:defRPr sz="36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36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36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36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3600">
                <a:solidFill>
                  <a:schemeClr val="tx1"/>
                </a:solidFill>
                <a:latin typeface="Times New Roman" charset="0"/>
                <a:ea typeface="Arial" charset="0"/>
                <a:cs typeface="Arial" charset="0"/>
              </a:defRPr>
            </a:lvl9pPr>
          </a:lstStyle>
          <a:p>
            <a:pPr eaLnBrk="1" hangingPunct="1">
              <a:defRPr/>
            </a:pPr>
            <a:r>
              <a:rPr lang="en-US" smtClean="0">
                <a:solidFill>
                  <a:srgbClr val="FFFF00"/>
                </a:solidFill>
                <a:effectLst>
                  <a:outerShdw blurRad="38100" dist="38100" dir="2700000" algn="tl">
                    <a:srgbClr val="DDDDDD"/>
                  </a:outerShdw>
                </a:effectLst>
                <a:latin typeface="Rosewood Std Regular" charset="0"/>
              </a:rPr>
              <a:t>YES!</a:t>
            </a:r>
          </a:p>
        </p:txBody>
      </p:sp>
      <p:sp>
        <p:nvSpPr>
          <p:cNvPr id="6" name="TextBox 5"/>
          <p:cNvSpPr txBox="1"/>
          <p:nvPr/>
        </p:nvSpPr>
        <p:spPr>
          <a:xfrm rot="21348701">
            <a:off x="2189163" y="5969000"/>
            <a:ext cx="2362200" cy="646113"/>
          </a:xfrm>
          <a:prstGeom prst="rect">
            <a:avLst/>
          </a:prstGeom>
          <a:noFill/>
        </p:spPr>
        <p:txBody>
          <a:bodyPr>
            <a:spAutoFit/>
          </a:bodyPr>
          <a:lstStyle>
            <a:lvl1pPr eaLnBrk="0" hangingPunct="0">
              <a:defRPr sz="3600">
                <a:solidFill>
                  <a:schemeClr val="tx1"/>
                </a:solidFill>
                <a:latin typeface="Times New Roman" charset="0"/>
                <a:ea typeface="ＭＳ Ｐゴシック" charset="0"/>
                <a:cs typeface="Arial" charset="0"/>
              </a:defRPr>
            </a:lvl1pPr>
            <a:lvl2pPr marL="742950" indent="-285750" eaLnBrk="0" hangingPunct="0">
              <a:defRPr sz="3600">
                <a:solidFill>
                  <a:schemeClr val="tx1"/>
                </a:solidFill>
                <a:latin typeface="Times New Roman" charset="0"/>
                <a:ea typeface="Arial" charset="0"/>
                <a:cs typeface="Arial" charset="0"/>
              </a:defRPr>
            </a:lvl2pPr>
            <a:lvl3pPr marL="1143000" indent="-228600" eaLnBrk="0" hangingPunct="0">
              <a:defRPr sz="3600">
                <a:solidFill>
                  <a:schemeClr val="tx1"/>
                </a:solidFill>
                <a:latin typeface="Times New Roman" charset="0"/>
                <a:ea typeface="Arial" charset="0"/>
                <a:cs typeface="Arial" charset="0"/>
              </a:defRPr>
            </a:lvl3pPr>
            <a:lvl4pPr marL="1600200" indent="-228600" eaLnBrk="0" hangingPunct="0">
              <a:defRPr sz="3600">
                <a:solidFill>
                  <a:schemeClr val="tx1"/>
                </a:solidFill>
                <a:latin typeface="Times New Roman" charset="0"/>
                <a:ea typeface="Arial" charset="0"/>
                <a:cs typeface="Arial" charset="0"/>
              </a:defRPr>
            </a:lvl4pPr>
            <a:lvl5pPr marL="2057400" indent="-228600" eaLnBrk="0" hangingPunct="0">
              <a:defRPr sz="36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36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36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36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3600">
                <a:solidFill>
                  <a:schemeClr val="tx1"/>
                </a:solidFill>
                <a:latin typeface="Times New Roman" charset="0"/>
                <a:ea typeface="Arial" charset="0"/>
                <a:cs typeface="Arial" charset="0"/>
              </a:defRPr>
            </a:lvl9pPr>
          </a:lstStyle>
          <a:p>
            <a:pPr eaLnBrk="1" hangingPunct="1">
              <a:defRPr/>
            </a:pPr>
            <a:r>
              <a:rPr lang="en-US" smtClean="0">
                <a:solidFill>
                  <a:srgbClr val="FFFF00"/>
                </a:solidFill>
                <a:effectLst>
                  <a:outerShdw blurRad="38100" dist="38100" dir="2700000" algn="tl">
                    <a:srgbClr val="DDDDDD"/>
                  </a:outerShdw>
                </a:effectLst>
                <a:latin typeface="CatholicSchoolGirls BB" charset="0"/>
              </a:rPr>
              <a:t>Absolutely</a:t>
            </a:r>
          </a:p>
        </p:txBody>
      </p:sp>
      <p:sp>
        <p:nvSpPr>
          <p:cNvPr id="7" name="TextBox 6"/>
          <p:cNvSpPr txBox="1"/>
          <p:nvPr/>
        </p:nvSpPr>
        <p:spPr>
          <a:xfrm rot="322515">
            <a:off x="4796027" y="5733628"/>
            <a:ext cx="2138494" cy="769938"/>
          </a:xfrm>
          <a:prstGeom prst="rect">
            <a:avLst/>
          </a:prstGeom>
          <a:noFill/>
        </p:spPr>
        <p:txBody>
          <a:bodyPr wrap="square">
            <a:spAutoFit/>
          </a:bodyPr>
          <a:lstStyle>
            <a:lvl1pPr eaLnBrk="0" hangingPunct="0">
              <a:defRPr sz="3600">
                <a:solidFill>
                  <a:schemeClr val="tx1"/>
                </a:solidFill>
                <a:latin typeface="Times New Roman" charset="0"/>
                <a:ea typeface="ＭＳ Ｐゴシック" charset="0"/>
                <a:cs typeface="Arial" charset="0"/>
              </a:defRPr>
            </a:lvl1pPr>
            <a:lvl2pPr marL="742950" indent="-285750" eaLnBrk="0" hangingPunct="0">
              <a:defRPr sz="3600">
                <a:solidFill>
                  <a:schemeClr val="tx1"/>
                </a:solidFill>
                <a:latin typeface="Times New Roman" charset="0"/>
                <a:ea typeface="Arial" charset="0"/>
                <a:cs typeface="Arial" charset="0"/>
              </a:defRPr>
            </a:lvl2pPr>
            <a:lvl3pPr marL="1143000" indent="-228600" eaLnBrk="0" hangingPunct="0">
              <a:defRPr sz="3600">
                <a:solidFill>
                  <a:schemeClr val="tx1"/>
                </a:solidFill>
                <a:latin typeface="Times New Roman" charset="0"/>
                <a:ea typeface="Arial" charset="0"/>
                <a:cs typeface="Arial" charset="0"/>
              </a:defRPr>
            </a:lvl3pPr>
            <a:lvl4pPr marL="1600200" indent="-228600" eaLnBrk="0" hangingPunct="0">
              <a:defRPr sz="3600">
                <a:solidFill>
                  <a:schemeClr val="tx1"/>
                </a:solidFill>
                <a:latin typeface="Times New Roman" charset="0"/>
                <a:ea typeface="Arial" charset="0"/>
                <a:cs typeface="Arial" charset="0"/>
              </a:defRPr>
            </a:lvl4pPr>
            <a:lvl5pPr marL="2057400" indent="-228600" eaLnBrk="0" hangingPunct="0">
              <a:defRPr sz="36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36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36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36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3600">
                <a:solidFill>
                  <a:schemeClr val="tx1"/>
                </a:solidFill>
                <a:latin typeface="Times New Roman" charset="0"/>
                <a:ea typeface="Arial" charset="0"/>
                <a:cs typeface="Arial" charset="0"/>
              </a:defRPr>
            </a:lvl9pPr>
          </a:lstStyle>
          <a:p>
            <a:pPr eaLnBrk="1" hangingPunct="1">
              <a:defRPr/>
            </a:pPr>
            <a:r>
              <a:rPr lang="en-US" sz="4400" dirty="0" smtClean="0">
                <a:solidFill>
                  <a:schemeClr val="bg1"/>
                </a:solidFill>
                <a:effectLst>
                  <a:outerShdw blurRad="38100" dist="38100" dir="2700000" algn="tl">
                    <a:srgbClr val="DDDDDD"/>
                  </a:outerShdw>
                </a:effectLst>
                <a:latin typeface="IndieStar BB" charset="0"/>
              </a:rPr>
              <a:t>Always</a:t>
            </a:r>
          </a:p>
        </p:txBody>
      </p:sp>
      <p:sp>
        <p:nvSpPr>
          <p:cNvPr id="21511" name="TextBox 7"/>
          <p:cNvSpPr txBox="1">
            <a:spLocks noChangeArrowheads="1"/>
          </p:cNvSpPr>
          <p:nvPr/>
        </p:nvSpPr>
        <p:spPr bwMode="auto">
          <a:xfrm>
            <a:off x="457200" y="1371600"/>
            <a:ext cx="82296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spcAft>
                <a:spcPts val="1200"/>
              </a:spcAft>
              <a:buFontTx/>
              <a:buAutoNum type="arabicPeriod"/>
            </a:pPr>
            <a:r>
              <a:rPr lang="en-US" dirty="0">
                <a:solidFill>
                  <a:schemeClr val="bg1"/>
                </a:solidFill>
                <a:latin typeface="Arial" charset="0"/>
              </a:rPr>
              <a:t>When a quote is too confusing.</a:t>
            </a:r>
          </a:p>
          <a:p>
            <a:pPr eaLnBrk="1" hangingPunct="1">
              <a:spcAft>
                <a:spcPts val="1200"/>
              </a:spcAft>
              <a:buFontTx/>
              <a:buAutoNum type="arabicPeriod"/>
            </a:pPr>
            <a:r>
              <a:rPr lang="en-US" dirty="0">
                <a:solidFill>
                  <a:schemeClr val="bg1"/>
                </a:solidFill>
                <a:latin typeface="Arial" charset="0"/>
              </a:rPr>
              <a:t>When </a:t>
            </a:r>
            <a:r>
              <a:rPr lang="en-US" dirty="0" smtClean="0">
                <a:solidFill>
                  <a:schemeClr val="bg1"/>
                </a:solidFill>
                <a:latin typeface="Arial" charset="0"/>
              </a:rPr>
              <a:t>you’</a:t>
            </a:r>
            <a:r>
              <a:rPr lang="en-US" altLang="ja-JP" dirty="0" smtClean="0">
                <a:solidFill>
                  <a:schemeClr val="bg1"/>
                </a:solidFill>
                <a:latin typeface="Arial" charset="0"/>
              </a:rPr>
              <a:t>ve </a:t>
            </a:r>
            <a:r>
              <a:rPr lang="en-US" altLang="ja-JP" dirty="0">
                <a:solidFill>
                  <a:schemeClr val="bg1"/>
                </a:solidFill>
                <a:latin typeface="Arial" charset="0"/>
              </a:rPr>
              <a:t>used several quotes already.</a:t>
            </a:r>
          </a:p>
          <a:p>
            <a:pPr eaLnBrk="1" hangingPunct="1">
              <a:spcAft>
                <a:spcPts val="1200"/>
              </a:spcAft>
              <a:buFontTx/>
              <a:buAutoNum type="arabicPeriod"/>
            </a:pPr>
            <a:r>
              <a:rPr lang="en-US" dirty="0">
                <a:solidFill>
                  <a:schemeClr val="bg1"/>
                </a:solidFill>
                <a:latin typeface="Arial" charset="0"/>
              </a:rPr>
              <a:t>When using your words instead of the resource</a:t>
            </a:r>
            <a:r>
              <a:rPr lang="ja-JP" altLang="en-US" dirty="0">
                <a:solidFill>
                  <a:schemeClr val="bg1"/>
                </a:solidFill>
                <a:latin typeface="Arial" charset="0"/>
              </a:rPr>
              <a:t>’</a:t>
            </a:r>
            <a:r>
              <a:rPr lang="en-US" altLang="ja-JP" dirty="0">
                <a:solidFill>
                  <a:schemeClr val="bg1"/>
                </a:solidFill>
                <a:latin typeface="Arial" charset="0"/>
              </a:rPr>
              <a:t>s will contribute to the strength of the paper</a:t>
            </a:r>
            <a:r>
              <a:rPr lang="ja-JP" altLang="en-US" dirty="0">
                <a:solidFill>
                  <a:schemeClr val="bg1"/>
                </a:solidFill>
                <a:latin typeface="Arial" charset="0"/>
              </a:rPr>
              <a:t>’</a:t>
            </a:r>
            <a:r>
              <a:rPr lang="en-US" altLang="ja-JP" dirty="0">
                <a:solidFill>
                  <a:schemeClr val="bg1"/>
                </a:solidFill>
                <a:latin typeface="Arial" charset="0"/>
              </a:rPr>
              <a:t>s voice.</a:t>
            </a:r>
            <a:endParaRPr lang="en-US" dirty="0">
              <a:solidFill>
                <a:schemeClr val="bg1"/>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 calcmode="lin" valueType="num">
                                      <p:cBhvr additive="base">
                                        <p:cTn id="7" dur="500"/>
                                        <p:tgtEl>
                                          <p:spTgt spid="2150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150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511">
                                            <p:txEl>
                                              <p:pRg st="0" end="0"/>
                                            </p:txEl>
                                          </p:spTgt>
                                        </p:tgtEl>
                                        <p:attrNameLst>
                                          <p:attrName>style.visibility</p:attrName>
                                        </p:attrNameLst>
                                      </p:cBhvr>
                                      <p:to>
                                        <p:strVal val="visible"/>
                                      </p:to>
                                    </p:set>
                                    <p:anim calcmode="lin" valueType="num">
                                      <p:cBhvr additive="base">
                                        <p:cTn id="13" dur="500"/>
                                        <p:tgtEl>
                                          <p:spTgt spid="2151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5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511">
                                            <p:txEl>
                                              <p:pRg st="1" end="1"/>
                                            </p:txEl>
                                          </p:spTgt>
                                        </p:tgtEl>
                                        <p:attrNameLst>
                                          <p:attrName>style.visibility</p:attrName>
                                        </p:attrNameLst>
                                      </p:cBhvr>
                                      <p:to>
                                        <p:strVal val="visible"/>
                                      </p:to>
                                    </p:set>
                                    <p:anim calcmode="lin" valueType="num">
                                      <p:cBhvr additive="base">
                                        <p:cTn id="19" dur="500"/>
                                        <p:tgtEl>
                                          <p:spTgt spid="215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15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1511">
                                            <p:txEl>
                                              <p:pRg st="2" end="2"/>
                                            </p:txEl>
                                          </p:spTgt>
                                        </p:tgtEl>
                                        <p:attrNameLst>
                                          <p:attrName>style.visibility</p:attrName>
                                        </p:attrNameLst>
                                      </p:cBhvr>
                                      <p:to>
                                        <p:strVal val="visible"/>
                                      </p:to>
                                    </p:set>
                                    <p:anim calcmode="lin" valueType="num">
                                      <p:cBhvr additive="base">
                                        <p:cTn id="25" dur="500"/>
                                        <p:tgtEl>
                                          <p:spTgt spid="21511">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15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1506">
                                            <p:txEl>
                                              <p:pRg st="0" end="0"/>
                                            </p:txEl>
                                          </p:spTgt>
                                        </p:tgtEl>
                                        <p:attrNameLst>
                                          <p:attrName>style.visibility</p:attrName>
                                        </p:attrNameLst>
                                      </p:cBhvr>
                                      <p:to>
                                        <p:strVal val="visible"/>
                                      </p:to>
                                    </p:set>
                                    <p:anim calcmode="lin" valueType="num">
                                      <p:cBhvr additive="base">
                                        <p:cTn id="31" dur="500"/>
                                        <p:tgtEl>
                                          <p:spTgt spid="21506">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150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ppt_y</p:attrName>
                                        </p:attrNameLst>
                                      </p:cBhvr>
                                      <p:tavLst>
                                        <p:tav tm="0">
                                          <p:val>
                                            <p:strVal val="#ppt_y+#ppt_h*1.125000"/>
                                          </p:val>
                                        </p:tav>
                                        <p:tav tm="100000">
                                          <p:val>
                                            <p:strVal val="#ppt_y"/>
                                          </p:val>
                                        </p:tav>
                                      </p:tavLst>
                                    </p:anim>
                                    <p:animEffect transition="in" filter="wipe(up)">
                                      <p:cBhvr>
                                        <p:cTn id="38" dur="500"/>
                                        <p:tgtEl>
                                          <p:spTgt spid="4"/>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p:tgtEl>
                                          <p:spTgt spid="6"/>
                                        </p:tgtEl>
                                        <p:attrNameLst>
                                          <p:attrName>ppt_y</p:attrName>
                                        </p:attrNameLst>
                                      </p:cBhvr>
                                      <p:tavLst>
                                        <p:tav tm="0">
                                          <p:val>
                                            <p:strVal val="#ppt_y+#ppt_h*1.125000"/>
                                          </p:val>
                                        </p:tav>
                                        <p:tav tm="100000">
                                          <p:val>
                                            <p:strVal val="#ppt_y"/>
                                          </p:val>
                                        </p:tav>
                                      </p:tavLst>
                                    </p:anim>
                                    <p:animEffect transition="in" filter="wipe(up)">
                                      <p:cBhvr>
                                        <p:cTn id="42" dur="500"/>
                                        <p:tgtEl>
                                          <p:spTgt spid="6"/>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p:tgtEl>
                                          <p:spTgt spid="7"/>
                                        </p:tgtEl>
                                        <p:attrNameLst>
                                          <p:attrName>ppt_y</p:attrName>
                                        </p:attrNameLst>
                                      </p:cBhvr>
                                      <p:tavLst>
                                        <p:tav tm="0">
                                          <p:val>
                                            <p:strVal val="#ppt_y+#ppt_h*1.125000"/>
                                          </p:val>
                                        </p:tav>
                                        <p:tav tm="100000">
                                          <p:val>
                                            <p:strVal val="#ppt_y"/>
                                          </p:val>
                                        </p:tav>
                                      </p:tavLst>
                                    </p:anim>
                                    <p:animEffect transition="in" filter="wipe(up)">
                                      <p:cBhvr>
                                        <p:cTn id="46" dur="500"/>
                                        <p:tgtEl>
                                          <p:spTgt spid="7"/>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p:tgtEl>
                                          <p:spTgt spid="5"/>
                                        </p:tgtEl>
                                        <p:attrNameLst>
                                          <p:attrName>ppt_y</p:attrName>
                                        </p:attrNameLst>
                                      </p:cBhvr>
                                      <p:tavLst>
                                        <p:tav tm="0">
                                          <p:val>
                                            <p:strVal val="#ppt_y+#ppt_h*1.125000"/>
                                          </p:val>
                                        </p:tav>
                                        <p:tav tm="100000">
                                          <p:val>
                                            <p:strVal val="#ppt_y"/>
                                          </p:val>
                                        </p:tav>
                                      </p:tavLst>
                                    </p:anim>
                                    <p:animEffect transition="in" filter="wipe(up)">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17786</TotalTime>
  <Words>850</Words>
  <Application>Microsoft Macintosh PowerPoint</Application>
  <PresentationFormat>On-screen Show (4:3)</PresentationFormat>
  <Paragraphs>75</Paragraphs>
  <Slides>13</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Times New Roman</vt:lpstr>
      <vt:lpstr>ＭＳ Ｐゴシック</vt:lpstr>
      <vt:lpstr>Arial</vt:lpstr>
      <vt:lpstr>Calibri</vt:lpstr>
      <vt:lpstr>Rockwell</vt:lpstr>
      <vt:lpstr>Wingdings 2</vt:lpstr>
      <vt:lpstr>Segoe Print</vt:lpstr>
      <vt:lpstr>Rosewood Std Regular</vt:lpstr>
      <vt:lpstr>CatholicSchoolGirls BB</vt:lpstr>
      <vt:lpstr>IndieStar BB</vt:lpstr>
      <vt:lpstr>Eraser</vt:lpstr>
      <vt:lpstr>Times</vt:lpstr>
      <vt:lpstr>Sky</vt:lpstr>
      <vt:lpstr>Anecdote: A short, believable, but not necessarily factual, story that connects to your topic.  </vt:lpstr>
      <vt:lpstr>Quoting, Summarizing, Paraphrasing </vt:lpstr>
      <vt:lpstr>Documenting your sources</vt:lpstr>
      <vt:lpstr>Use summary when . . . </vt:lpstr>
      <vt:lpstr>PowerPoint Presentation</vt:lpstr>
      <vt:lpstr>PowerPoint Presentation</vt:lpstr>
      <vt:lpstr>PowerPoint Presentation</vt:lpstr>
      <vt:lpstr>Use paraphrasing when:</vt:lpstr>
      <vt:lpstr>PowerPoint Presentation</vt:lpstr>
      <vt:lpstr>PowerPoint Presentation</vt:lpstr>
      <vt:lpstr>Paraphrasing</vt:lpstr>
      <vt:lpstr>Paraphrasing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Quotes Effectively</dc:title>
  <dc:creator>srosenkranz</dc:creator>
  <cp:lastModifiedBy>Kelley Diehl</cp:lastModifiedBy>
  <cp:revision>87</cp:revision>
  <cp:lastPrinted>1601-01-01T00:00:00Z</cp:lastPrinted>
  <dcterms:created xsi:type="dcterms:W3CDTF">2002-10-08T15:52:28Z</dcterms:created>
  <dcterms:modified xsi:type="dcterms:W3CDTF">2014-10-17T15:10:31Z</dcterms:modified>
</cp:coreProperties>
</file>