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0"/>
  </p:notesMasterIdLst>
  <p:sldIdLst>
    <p:sldId id="256" r:id="rId2"/>
    <p:sldId id="257" r:id="rId3"/>
    <p:sldId id="272" r:id="rId4"/>
    <p:sldId id="275" r:id="rId5"/>
    <p:sldId id="259" r:id="rId6"/>
    <p:sldId id="260" r:id="rId7"/>
    <p:sldId id="262" r:id="rId8"/>
    <p:sldId id="27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-148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8986D9-8685-DA4B-99A7-75EE94AC2659}" type="datetimeFigureOut">
              <a:rPr lang="en-US" smtClean="0"/>
              <a:t>2/17/16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1E262E-4863-2A4F-9A25-98E79976BC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4955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 notes – have students answer these</a:t>
            </a:r>
            <a:r>
              <a:rPr lang="en-US" baseline="0" dirty="0" smtClean="0"/>
              <a:t> questions typical to a journal write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1E262E-4863-2A4F-9A25-98E79976BC6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95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4AB02A5-4FE5-49D9-9E24-09F23B90C45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AB02A5-4FE5-49D9-9E24-09F23B90C450}" type="datetimeFigureOut">
              <a:rPr lang="en-US" smtClean="0"/>
              <a:t>2/17/16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4C92D-0306-4E69-9CD3-20855E849650}" type="slidenum">
              <a:rPr kumimoji="0" lang="en-US" smtClean="0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fld id="{54AB02A5-4FE5-49D9-9E24-09F23B90C450}" type="datetimeFigureOut">
              <a:rPr lang="en-US" smtClean="0"/>
              <a:t>2/17/16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pPr algn="ctr" eaLnBrk="1" latinLnBrk="0" hangingPunct="1"/>
            <a:fld id="{6294C92D-0306-4E69-9CD3-20855E849650}" type="slidenum">
              <a:rPr kumimoji="0" lang="en-US" smtClean="0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786661"/>
            <a:ext cx="7436660" cy="2333058"/>
          </a:xfrm>
        </p:spPr>
        <p:txBody>
          <a:bodyPr>
            <a:noAutofit/>
          </a:bodyPr>
          <a:lstStyle/>
          <a:p>
            <a:r>
              <a:rPr lang="en-US" sz="7000" dirty="0" smtClean="0"/>
              <a:t>Stylistic Analysis </a:t>
            </a:r>
            <a:endParaRPr lang="en-US" sz="7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1565" y="3584927"/>
            <a:ext cx="7439948" cy="2337508"/>
          </a:xfrm>
        </p:spPr>
        <p:txBody>
          <a:bodyPr>
            <a:noAutofit/>
          </a:bodyPr>
          <a:lstStyle/>
          <a:p>
            <a:r>
              <a:rPr lang="en-US" sz="4400" dirty="0" smtClean="0"/>
              <a:t>What is it? Why do we use it? How do authors create their style?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0772566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32055"/>
            <a:ext cx="6400800" cy="3048001"/>
          </a:xfrm>
        </p:spPr>
        <p:txBody>
          <a:bodyPr>
            <a:noAutofit/>
          </a:bodyPr>
          <a:lstStyle/>
          <a:p>
            <a:pPr algn="ctr"/>
            <a:r>
              <a:rPr lang="en-US" sz="5000" dirty="0" smtClean="0"/>
              <a:t>Every one creates a unique style as they write – it is how they get their message across to their audience.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Stylistic Analysis: Definition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33050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9143" y="1367970"/>
            <a:ext cx="8454571" cy="3048001"/>
          </a:xfrm>
        </p:spPr>
        <p:txBody>
          <a:bodyPr>
            <a:noAutofit/>
          </a:bodyPr>
          <a:lstStyle/>
          <a:p>
            <a:r>
              <a:rPr lang="en-US" sz="3000" dirty="0" smtClean="0"/>
              <a:t>When we read there are three questions we need to focus on when trying to analyze an authors style of writing: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3000" b="1" dirty="0" smtClean="0"/>
              <a:t>How do they tell their story? </a:t>
            </a:r>
            <a:r>
              <a:rPr lang="en-US" sz="3000" dirty="0" smtClean="0"/>
              <a:t>(Think literary devices, word choice, humor, details, etc.)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3000" b="1" dirty="0" smtClean="0"/>
              <a:t>Why </a:t>
            </a:r>
            <a:r>
              <a:rPr lang="en-US" sz="3000" dirty="0" smtClean="0"/>
              <a:t>do they present their story in this certain fashion?</a:t>
            </a:r>
          </a:p>
          <a:p>
            <a:pPr marL="857250" lvl="1" indent="-342900">
              <a:buFont typeface="+mj-lt"/>
              <a:buAutoNum type="arabicPeriod"/>
            </a:pPr>
            <a:r>
              <a:rPr lang="en-US" sz="3000" dirty="0" smtClean="0"/>
              <a:t>What are </a:t>
            </a:r>
            <a:r>
              <a:rPr lang="en-US" sz="3000" b="1" dirty="0" smtClean="0"/>
              <a:t>they teaching the reader </a:t>
            </a:r>
            <a:r>
              <a:rPr lang="en-US" sz="3000" dirty="0" smtClean="0"/>
              <a:t>about the human condition</a:t>
            </a:r>
            <a:r>
              <a:rPr lang="en-US" sz="3000" b="1" dirty="0" smtClean="0"/>
              <a:t>? (THEMATIC IDEA)</a:t>
            </a:r>
          </a:p>
          <a:p>
            <a:pPr marL="857250" lvl="1" indent="-342900">
              <a:buFont typeface="+mj-lt"/>
              <a:buAutoNum type="arabicPeriod"/>
            </a:pP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446314"/>
            <a:ext cx="6400800" cy="685800"/>
          </a:xfrm>
        </p:spPr>
        <p:txBody>
          <a:bodyPr>
            <a:noAutofit/>
          </a:bodyPr>
          <a:lstStyle/>
          <a:p>
            <a:r>
              <a:rPr lang="en-US" sz="5000" dirty="0" smtClean="0"/>
              <a:t>Essential Questions</a:t>
            </a:r>
            <a:endParaRPr lang="en-US" sz="5000" dirty="0"/>
          </a:p>
        </p:txBody>
      </p:sp>
    </p:spTree>
    <p:extLst>
      <p:ext uri="{BB962C8B-B14F-4D97-AF65-F5344CB8AC3E}">
        <p14:creationId xmlns:p14="http://schemas.microsoft.com/office/powerpoint/2010/main" val="21298635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650" y="171271"/>
            <a:ext cx="4644950" cy="122850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Literary Devices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01752" y="1371600"/>
            <a:ext cx="4216162" cy="5213878"/>
          </a:xfrm>
        </p:spPr>
        <p:txBody>
          <a:bodyPr>
            <a:normAutofit fontScale="85000" lnSpcReduction="20000"/>
          </a:bodyPr>
          <a:lstStyle/>
          <a:p>
            <a:r>
              <a:rPr lang="en-US" sz="2800" dirty="0" smtClean="0"/>
              <a:t>Imagery</a:t>
            </a:r>
          </a:p>
          <a:p>
            <a:r>
              <a:rPr lang="en-US" sz="2800" dirty="0" smtClean="0"/>
              <a:t>Detail</a:t>
            </a:r>
          </a:p>
          <a:p>
            <a:r>
              <a:rPr lang="en-US" sz="2800" dirty="0" smtClean="0"/>
              <a:t>Foreshadowing</a:t>
            </a:r>
          </a:p>
          <a:p>
            <a:r>
              <a:rPr lang="en-US" sz="2800" dirty="0" smtClean="0"/>
              <a:t>Humor</a:t>
            </a:r>
          </a:p>
          <a:p>
            <a:r>
              <a:rPr lang="en-US" sz="2800" dirty="0" smtClean="0"/>
              <a:t>Alliteration</a:t>
            </a:r>
          </a:p>
          <a:p>
            <a:r>
              <a:rPr lang="en-US" sz="2800" dirty="0" smtClean="0"/>
              <a:t>Dialogue</a:t>
            </a:r>
          </a:p>
          <a:p>
            <a:r>
              <a:rPr lang="en-US" sz="2800" dirty="0" smtClean="0"/>
              <a:t>Simile</a:t>
            </a:r>
          </a:p>
          <a:p>
            <a:r>
              <a:rPr lang="en-US" sz="2800" dirty="0" smtClean="0"/>
              <a:t>Metaphors</a:t>
            </a:r>
          </a:p>
          <a:p>
            <a:r>
              <a:rPr lang="en-US" sz="2800" dirty="0" smtClean="0"/>
              <a:t>Diction</a:t>
            </a:r>
          </a:p>
          <a:p>
            <a:r>
              <a:rPr lang="en-US" sz="2800" dirty="0" smtClean="0"/>
              <a:t>Sarcasm</a:t>
            </a:r>
          </a:p>
          <a:p>
            <a:r>
              <a:rPr lang="en-US" sz="2800" dirty="0" smtClean="0"/>
              <a:t>Paradox </a:t>
            </a:r>
          </a:p>
          <a:p>
            <a:r>
              <a:rPr lang="en-US" sz="2800" dirty="0" smtClean="0"/>
              <a:t>Hyperbole </a:t>
            </a:r>
          </a:p>
          <a:p>
            <a:r>
              <a:rPr lang="en-US" sz="2800" dirty="0" smtClean="0"/>
              <a:t>Denotation/connotation</a:t>
            </a:r>
          </a:p>
          <a:p>
            <a:r>
              <a:rPr lang="en-US" sz="2800" dirty="0" smtClean="0"/>
              <a:t>Cliché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>
          <a:xfrm>
            <a:off x="4800600" y="1903750"/>
            <a:ext cx="4038600" cy="4681728"/>
          </a:xfrm>
        </p:spPr>
        <p:txBody>
          <a:bodyPr>
            <a:normAutofit/>
          </a:bodyPr>
          <a:lstStyle/>
          <a:p>
            <a:pPr algn="ctr"/>
            <a:r>
              <a:rPr lang="en-US" sz="5000" dirty="0" smtClean="0"/>
              <a:t>Theme</a:t>
            </a:r>
          </a:p>
          <a:p>
            <a:pPr algn="ctr"/>
            <a:r>
              <a:rPr lang="en-US" sz="5000" dirty="0" smtClean="0"/>
              <a:t>Setting</a:t>
            </a:r>
          </a:p>
          <a:p>
            <a:pPr algn="ctr"/>
            <a:r>
              <a:rPr lang="en-US" sz="5000" dirty="0" smtClean="0"/>
              <a:t>Plot</a:t>
            </a:r>
          </a:p>
          <a:p>
            <a:pPr algn="ctr"/>
            <a:r>
              <a:rPr lang="en-US" sz="5000" dirty="0" smtClean="0"/>
              <a:t>Characters</a:t>
            </a:r>
          </a:p>
          <a:p>
            <a:pPr algn="ctr"/>
            <a:r>
              <a:rPr lang="en-US" sz="5000" dirty="0" smtClean="0"/>
              <a:t>Tone</a:t>
            </a:r>
            <a:endParaRPr lang="en-US" sz="5000" dirty="0"/>
          </a:p>
        </p:txBody>
      </p:sp>
      <p:sp>
        <p:nvSpPr>
          <p:cNvPr id="5" name="TextBox 4"/>
          <p:cNvSpPr txBox="1"/>
          <p:nvPr/>
        </p:nvSpPr>
        <p:spPr>
          <a:xfrm>
            <a:off x="4946701" y="171271"/>
            <a:ext cx="3742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accent4">
                    <a:lumMod val="75000"/>
                  </a:schemeClr>
                </a:solidFill>
                <a:latin typeface="+mj-lt"/>
              </a:rPr>
              <a:t>Elements of Literature </a:t>
            </a:r>
            <a:endParaRPr lang="en-US" sz="3600" dirty="0">
              <a:solidFill>
                <a:schemeClr val="accent4">
                  <a:lumMod val="75000"/>
                </a:schemeClr>
              </a:solidFill>
              <a:latin typeface="+mj-lt"/>
            </a:endParaRPr>
          </a:p>
        </p:txBody>
      </p:sp>
      <p:sp>
        <p:nvSpPr>
          <p:cNvPr id="18" name="Right Arrow 17"/>
          <p:cNvSpPr/>
          <p:nvPr/>
        </p:nvSpPr>
        <p:spPr>
          <a:xfrm>
            <a:off x="2300076" y="2425346"/>
            <a:ext cx="2500524" cy="40613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1977287" y="3515451"/>
            <a:ext cx="2823313" cy="3285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2100911" y="4281209"/>
            <a:ext cx="2699689" cy="3285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>
            <a:off x="2062839" y="5007388"/>
            <a:ext cx="2737761" cy="328556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75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9571" y="1083129"/>
            <a:ext cx="8001001" cy="4073027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DEVICE       ELEMENT      THEME 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DICTION      TONE             (theme)</a:t>
            </a:r>
          </a:p>
          <a:p>
            <a:pPr indent="0" algn="ctr">
              <a:buNone/>
            </a:pPr>
            <a:r>
              <a:rPr lang="en-US" sz="4000" dirty="0" smtClean="0"/>
              <a:t>Being self-sufficient can allow one to recognize how strong they are.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676" y="406400"/>
            <a:ext cx="6400800" cy="685800"/>
          </a:xfrm>
        </p:spPr>
        <p:txBody>
          <a:bodyPr>
            <a:noAutofit/>
          </a:bodyPr>
          <a:lstStyle/>
          <a:p>
            <a:r>
              <a:rPr lang="en-US" sz="5000" dirty="0" smtClean="0"/>
              <a:t>Lets try one…</a:t>
            </a:r>
            <a:endParaRPr lang="en-US" sz="5000" dirty="0"/>
          </a:p>
        </p:txBody>
      </p:sp>
      <p:sp>
        <p:nvSpPr>
          <p:cNvPr id="4" name="Right Arrow 3"/>
          <p:cNvSpPr/>
          <p:nvPr/>
        </p:nvSpPr>
        <p:spPr>
          <a:xfrm>
            <a:off x="2555793" y="4092692"/>
            <a:ext cx="454653" cy="31359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ight Arrow 4"/>
          <p:cNvSpPr/>
          <p:nvPr/>
        </p:nvSpPr>
        <p:spPr>
          <a:xfrm>
            <a:off x="4872529" y="4092692"/>
            <a:ext cx="1132757" cy="349357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7105619" y="2071343"/>
            <a:ext cx="877238" cy="31359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3699875" y="2071343"/>
            <a:ext cx="636268" cy="313598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0062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152" y="1367028"/>
            <a:ext cx="8726134" cy="3048001"/>
          </a:xfrm>
        </p:spPr>
        <p:txBody>
          <a:bodyPr>
            <a:noAutofit/>
          </a:bodyPr>
          <a:lstStyle/>
          <a:p>
            <a:r>
              <a:rPr lang="en-US" sz="3200" dirty="0" smtClean="0"/>
              <a:t>Devices and elements are very ambiguous – it is our job as a writer to describe to the reader </a:t>
            </a:r>
            <a:r>
              <a:rPr lang="en-US" sz="3200" b="1" i="1" u="sng" dirty="0" smtClean="0"/>
              <a:t>WHAT TYPE </a:t>
            </a:r>
            <a:r>
              <a:rPr lang="en-US" sz="3200" dirty="0" smtClean="0"/>
              <a:t>of diction is created – is it Sorrowful? Hopeful? Somber? Vivid? Denotative? Connotative? Powerful? Formal? Informal?</a:t>
            </a:r>
          </a:p>
          <a:p>
            <a:r>
              <a:rPr lang="en-US" sz="3200" dirty="0" smtClean="0"/>
              <a:t>Further –</a:t>
            </a:r>
            <a:r>
              <a:rPr lang="en-US" sz="3200" b="1" i="1" u="sng" dirty="0" smtClean="0"/>
              <a:t>WHAT TYPE </a:t>
            </a:r>
            <a:r>
              <a:rPr lang="en-US" sz="3200" dirty="0" smtClean="0"/>
              <a:t>of </a:t>
            </a:r>
            <a:r>
              <a:rPr lang="en-US" sz="3200" dirty="0" smtClean="0"/>
              <a:t>tone </a:t>
            </a:r>
            <a:r>
              <a:rPr lang="en-US" sz="3200" dirty="0" smtClean="0"/>
              <a:t>is created? Is it celebratory? Lively? Nostalgic? Optimistic? Passionate? Anxious? Mournful? Solemn? Threatening? </a:t>
            </a:r>
            <a:endParaRPr lang="en-US" sz="3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0152" y="608076"/>
            <a:ext cx="8534400" cy="758952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type of diction? What type of TONE?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7909122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7170" y="315686"/>
            <a:ext cx="7772400" cy="1524000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ANALYTICAL VERBS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6857" y="2322286"/>
            <a:ext cx="4263571" cy="3967389"/>
          </a:xfrm>
        </p:spPr>
        <p:txBody>
          <a:bodyPr>
            <a:no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en-US" sz="3800" b="1" dirty="0" smtClean="0"/>
              <a:t>Indicates</a:t>
            </a:r>
            <a:r>
              <a:rPr lang="en-US" sz="3800" b="1" dirty="0"/>
              <a:t>	</a:t>
            </a:r>
            <a:endParaRPr lang="en-US" sz="3800" b="1" dirty="0" smtClean="0"/>
          </a:p>
          <a:p>
            <a:pPr marL="285750" indent="-285750">
              <a:buFont typeface="Wingdings" charset="2"/>
              <a:buChar char="v"/>
            </a:pPr>
            <a:r>
              <a:rPr lang="en-US" sz="3800" b="1" dirty="0" smtClean="0"/>
              <a:t>Addresses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3800" b="1" dirty="0" smtClean="0"/>
              <a:t>Explores</a:t>
            </a:r>
            <a:endParaRPr lang="en-US" sz="3800" dirty="0" smtClean="0"/>
          </a:p>
          <a:p>
            <a:pPr marL="285750" indent="-285750">
              <a:buFont typeface="Wingdings" charset="2"/>
              <a:buChar char="v"/>
            </a:pPr>
            <a:r>
              <a:rPr lang="en-US" sz="3800" b="1" dirty="0" smtClean="0"/>
              <a:t>Outlines</a:t>
            </a:r>
          </a:p>
          <a:p>
            <a:pPr marL="285750" indent="-285750">
              <a:buFont typeface="Wingdings" charset="2"/>
              <a:buChar char="v"/>
            </a:pPr>
            <a:r>
              <a:rPr lang="en-US" sz="3800" b="1" dirty="0"/>
              <a:t>Concludes</a:t>
            </a:r>
            <a:endParaRPr lang="en-US" sz="3800" dirty="0"/>
          </a:p>
          <a:p>
            <a:endParaRPr lang="en-US" sz="38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4294967295"/>
          </p:nvPr>
        </p:nvSpPr>
        <p:spPr>
          <a:xfrm>
            <a:off x="0" y="2471738"/>
            <a:ext cx="4041775" cy="3817937"/>
          </a:xfrm>
        </p:spPr>
        <p:txBody>
          <a:bodyPr>
            <a:noAutofit/>
          </a:bodyPr>
          <a:lstStyle/>
          <a:p>
            <a:r>
              <a:rPr lang="en-US" sz="3800" b="1" dirty="0"/>
              <a:t>Examines		</a:t>
            </a:r>
          </a:p>
          <a:p>
            <a:pPr>
              <a:buFont typeface="Wingdings" charset="2"/>
              <a:buChar char="v"/>
            </a:pPr>
            <a:r>
              <a:rPr lang="en-US" sz="3800" b="1" dirty="0"/>
              <a:t>Investigates	</a:t>
            </a:r>
          </a:p>
          <a:p>
            <a:r>
              <a:rPr lang="en-US" sz="3800" b="1" dirty="0"/>
              <a:t>Suggests</a:t>
            </a:r>
            <a:endParaRPr lang="en-US" sz="3800" dirty="0"/>
          </a:p>
          <a:p>
            <a:r>
              <a:rPr lang="en-US" sz="3800" b="1" dirty="0"/>
              <a:t>Implies		</a:t>
            </a:r>
          </a:p>
          <a:p>
            <a:r>
              <a:rPr lang="en-US" sz="3800" b="1" dirty="0"/>
              <a:t>Highlights		</a:t>
            </a:r>
          </a:p>
          <a:p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22710949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0" y="106363"/>
            <a:ext cx="6777038" cy="1731962"/>
          </a:xfrm>
        </p:spPr>
        <p:txBody>
          <a:bodyPr/>
          <a:lstStyle/>
          <a:p>
            <a:r>
              <a:rPr lang="en-US" dirty="0" smtClean="0"/>
              <a:t>YOUR TURN! </a:t>
            </a:r>
            <a:r>
              <a:rPr lang="en-US" dirty="0" smtClean="0">
                <a:sym typeface="Wingdings"/>
              </a:rPr>
              <a:t>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59635" y="1629512"/>
            <a:ext cx="8784365" cy="4591901"/>
          </a:xfrm>
        </p:spPr>
        <p:txBody>
          <a:bodyPr>
            <a:noAutofit/>
          </a:bodyPr>
          <a:lstStyle/>
          <a:p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WE ARE NOW GOING TO LOOK AT A SMALL PIECE OF TEXT AND </a:t>
            </a:r>
            <a:r>
              <a:rPr lang="en-US" sz="3500" b="1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ANNOTATE </a:t>
            </a: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IT FOR THE AUHTOR’S STYLE LOOKING SPECIFICALLY FOR </a:t>
            </a:r>
            <a:r>
              <a:rPr lang="en-US" sz="3500" i="1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LITERARY DEVICES </a:t>
            </a: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THE AUTHOR USED, </a:t>
            </a:r>
            <a:r>
              <a:rPr lang="en-US" sz="3500" b="1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AT LEAST </a:t>
            </a:r>
            <a:r>
              <a:rPr lang="en-US" sz="3500" i="1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ONE</a:t>
            </a: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 ELEMENT IT IS SHAPING, AND WHAT </a:t>
            </a:r>
            <a:r>
              <a:rPr lang="en-US" sz="3500" b="1" dirty="0" smtClean="0">
                <a:solidFill>
                  <a:schemeClr val="accent2">
                    <a:lumMod val="75000"/>
                  </a:schemeClr>
                </a:solidFill>
                <a:latin typeface="Century Gothic"/>
                <a:cs typeface="Century Gothic"/>
              </a:rPr>
              <a:t>THEME IS EMERGING</a:t>
            </a:r>
            <a:r>
              <a:rPr lang="en-US" sz="35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  <a:endParaRPr lang="en-US" sz="35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5067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Hardcover.thmx</Template>
  <TotalTime>5139</TotalTime>
  <Words>318</Words>
  <Application>Microsoft Macintosh PowerPoint</Application>
  <PresentationFormat>On-screen Show (4:3)</PresentationFormat>
  <Paragraphs>54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Hardcover</vt:lpstr>
      <vt:lpstr>Stylistic Analysis </vt:lpstr>
      <vt:lpstr>Stylistic Analysis: Definition</vt:lpstr>
      <vt:lpstr>Essential Questions</vt:lpstr>
      <vt:lpstr>Literary Devices</vt:lpstr>
      <vt:lpstr>Lets try one…</vt:lpstr>
      <vt:lpstr>What type of diction? What type of TONE?</vt:lpstr>
      <vt:lpstr>ANALYTICAL VERBS</vt:lpstr>
      <vt:lpstr>YOUR TURN!  </vt:lpstr>
    </vt:vector>
  </TitlesOfParts>
  <Company>University of Portland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Stylistic Analysis </dc:title>
  <dc:creator>Kelley Diehl</dc:creator>
  <cp:lastModifiedBy>Kelley Diehl</cp:lastModifiedBy>
  <cp:revision>23</cp:revision>
  <dcterms:created xsi:type="dcterms:W3CDTF">2014-11-05T23:41:13Z</dcterms:created>
  <dcterms:modified xsi:type="dcterms:W3CDTF">2016-02-17T18:19:51Z</dcterms:modified>
</cp:coreProperties>
</file>